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57" r:id="rId3"/>
    <p:sldId id="280" r:id="rId4"/>
    <p:sldId id="273" r:id="rId5"/>
    <p:sldId id="290" r:id="rId6"/>
    <p:sldId id="274" r:id="rId7"/>
    <p:sldId id="258" r:id="rId8"/>
    <p:sldId id="276" r:id="rId9"/>
    <p:sldId id="279" r:id="rId10"/>
    <p:sldId id="259" r:id="rId11"/>
    <p:sldId id="260" r:id="rId12"/>
    <p:sldId id="261" r:id="rId13"/>
    <p:sldId id="283" r:id="rId14"/>
    <p:sldId id="282" r:id="rId15"/>
    <p:sldId id="291" r:id="rId16"/>
    <p:sldId id="262" r:id="rId17"/>
    <p:sldId id="263" r:id="rId18"/>
    <p:sldId id="292" r:id="rId19"/>
    <p:sldId id="293" r:id="rId20"/>
    <p:sldId id="289" r:id="rId21"/>
    <p:sldId id="287" r:id="rId22"/>
    <p:sldId id="284" r:id="rId23"/>
    <p:sldId id="288" r:id="rId24"/>
    <p:sldId id="271" r:id="rId25"/>
    <p:sldId id="294" r:id="rId26"/>
    <p:sldId id="295" r:id="rId27"/>
    <p:sldId id="270" r:id="rId28"/>
    <p:sldId id="26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F3F3"/>
    <a:srgbClr val="595959"/>
    <a:srgbClr val="FFFFFF"/>
    <a:srgbClr val="FDFD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28"/>
    <p:restoredTop sz="68989"/>
  </p:normalViewPr>
  <p:slideViewPr>
    <p:cSldViewPr snapToGrid="0">
      <p:cViewPr varScale="1">
        <p:scale>
          <a:sx n="106" d="100"/>
          <a:sy n="106" d="100"/>
        </p:scale>
        <p:origin x="146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7AD60E-6ED3-B34E-A944-DDFDB56A8500}" type="datetimeFigureOut">
              <a:rPr lang="en-GB" smtClean="0"/>
              <a:t>12/01/2024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A23850-8955-8744-B5CA-0CD743DCCD5F}" type="slidenum">
              <a:rPr lang="en-GB" smtClean="0"/>
              <a:t>‹#›</a:t>
            </a:fld>
            <a:endParaRPr lang="en-GB"/>
          </a:p>
        </p:txBody>
      </p:sp>
    </p:spTree>
    <p:extLst>
      <p:ext uri="{BB962C8B-B14F-4D97-AF65-F5344CB8AC3E}">
        <p14:creationId xmlns:p14="http://schemas.microsoft.com/office/powerpoint/2010/main" val="502356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CA23850-8955-8744-B5CA-0CD743DCCD5F}" type="slidenum">
              <a:rPr lang="en-GB" smtClean="0"/>
              <a:t>1</a:t>
            </a:fld>
            <a:endParaRPr lang="en-GB"/>
          </a:p>
        </p:txBody>
      </p:sp>
    </p:spTree>
    <p:extLst>
      <p:ext uri="{BB962C8B-B14F-4D97-AF65-F5344CB8AC3E}">
        <p14:creationId xmlns:p14="http://schemas.microsoft.com/office/powerpoint/2010/main" val="882709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CA23850-8955-8744-B5CA-0CD743DCCD5F}" type="slidenum">
              <a:rPr lang="en-GB" smtClean="0"/>
              <a:t>11</a:t>
            </a:fld>
            <a:endParaRPr lang="en-GB"/>
          </a:p>
        </p:txBody>
      </p:sp>
    </p:spTree>
    <p:extLst>
      <p:ext uri="{BB962C8B-B14F-4D97-AF65-F5344CB8AC3E}">
        <p14:creationId xmlns:p14="http://schemas.microsoft.com/office/powerpoint/2010/main" val="1930489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374151"/>
                </a:solidFill>
                <a:effectLst/>
                <a:latin typeface="Söhne"/>
              </a:rPr>
              <a:t>139,095 iPhones with 128 GB of storage space each to store 17 petabytes of data.</a:t>
            </a:r>
            <a:endParaRPr lang="en-GB" dirty="0"/>
          </a:p>
        </p:txBody>
      </p:sp>
      <p:sp>
        <p:nvSpPr>
          <p:cNvPr id="4" name="Slide Number Placeholder 3"/>
          <p:cNvSpPr>
            <a:spLocks noGrp="1"/>
          </p:cNvSpPr>
          <p:nvPr>
            <p:ph type="sldNum" sz="quarter" idx="5"/>
          </p:nvPr>
        </p:nvSpPr>
        <p:spPr/>
        <p:txBody>
          <a:bodyPr/>
          <a:lstStyle/>
          <a:p>
            <a:fld id="{BCA23850-8955-8744-B5CA-0CD743DCCD5F}" type="slidenum">
              <a:rPr lang="en-GB" smtClean="0"/>
              <a:t>12</a:t>
            </a:fld>
            <a:endParaRPr lang="en-GB"/>
          </a:p>
        </p:txBody>
      </p:sp>
    </p:spTree>
    <p:extLst>
      <p:ext uri="{BB962C8B-B14F-4D97-AF65-F5344CB8AC3E}">
        <p14:creationId xmlns:p14="http://schemas.microsoft.com/office/powerpoint/2010/main" val="38998312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CA23850-8955-8744-B5CA-0CD743DCCD5F}" type="slidenum">
              <a:rPr lang="en-GB" smtClean="0"/>
              <a:t>13</a:t>
            </a:fld>
            <a:endParaRPr lang="en-GB"/>
          </a:p>
        </p:txBody>
      </p:sp>
    </p:spTree>
    <p:extLst>
      <p:ext uri="{BB962C8B-B14F-4D97-AF65-F5344CB8AC3E}">
        <p14:creationId xmlns:p14="http://schemas.microsoft.com/office/powerpoint/2010/main" val="14713540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u="none" strike="noStrike" dirty="0">
                <a:solidFill>
                  <a:srgbClr val="374151"/>
                </a:solidFill>
                <a:effectLst/>
                <a:latin typeface="Söhne"/>
              </a:rPr>
              <a:t>Now, let's introduce the concept of indexing to make the search more efficient. </a:t>
            </a:r>
          </a:p>
          <a:p>
            <a:pPr algn="l"/>
            <a:endParaRPr lang="en-GB" b="0" i="0" u="none" strike="noStrike" dirty="0">
              <a:solidFill>
                <a:srgbClr val="374151"/>
              </a:solidFill>
              <a:effectLst/>
              <a:latin typeface="Söhne"/>
            </a:endParaRPr>
          </a:p>
          <a:p>
            <a:pPr algn="l"/>
            <a:r>
              <a:rPr lang="en-GB" b="0" i="0" u="none" strike="noStrike" dirty="0">
                <a:solidFill>
                  <a:srgbClr val="374151"/>
                </a:solidFill>
                <a:effectLst/>
                <a:latin typeface="Söhne"/>
              </a:rPr>
              <a:t>You create an index where you list all the sentences in each book along with the corresponding book and page numbers. This index acts as a reference guide that allows you to quickly locate specific sentences.</a:t>
            </a:r>
          </a:p>
          <a:p>
            <a:pPr algn="l"/>
            <a:r>
              <a:rPr lang="en-GB" b="0" i="0" u="none" strike="noStrike" dirty="0">
                <a:solidFill>
                  <a:srgbClr val="374151"/>
                </a:solidFill>
                <a:effectLst/>
                <a:latin typeface="Söhne"/>
              </a:rPr>
              <a:t>With the indexing system in place, searching for a sentence becomes much easier. If someone provides you with the sentence they're looking for, you can refer to the index to find the book and page number where that sentence appears. Instead of going through every book, you can directly go to the book indicated in the index and flip to the specific page, saving significant time and effort.</a:t>
            </a:r>
          </a:p>
          <a:p>
            <a:endParaRPr lang="en-GB" dirty="0"/>
          </a:p>
        </p:txBody>
      </p:sp>
      <p:sp>
        <p:nvSpPr>
          <p:cNvPr id="4" name="Slide Number Placeholder 3"/>
          <p:cNvSpPr>
            <a:spLocks noGrp="1"/>
          </p:cNvSpPr>
          <p:nvPr>
            <p:ph type="sldNum" sz="quarter" idx="5"/>
          </p:nvPr>
        </p:nvSpPr>
        <p:spPr/>
        <p:txBody>
          <a:bodyPr/>
          <a:lstStyle/>
          <a:p>
            <a:fld id="{BCA23850-8955-8744-B5CA-0CD743DCCD5F}" type="slidenum">
              <a:rPr lang="en-GB" smtClean="0"/>
              <a:t>15</a:t>
            </a:fld>
            <a:endParaRPr lang="en-GB"/>
          </a:p>
        </p:txBody>
      </p:sp>
    </p:spTree>
    <p:extLst>
      <p:ext uri="{BB962C8B-B14F-4D97-AF65-F5344CB8AC3E}">
        <p14:creationId xmlns:p14="http://schemas.microsoft.com/office/powerpoint/2010/main" val="26805203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Fix the top strand and get the explanation of Bifrost and </a:t>
            </a:r>
            <a:r>
              <a:rPr lang="en-GB" dirty="0" err="1"/>
              <a:t>debruijn</a:t>
            </a:r>
            <a:r>
              <a:rPr lang="en-GB" dirty="0"/>
              <a:t> graphs down</a:t>
            </a:r>
          </a:p>
          <a:p>
            <a:endParaRPr lang="en-GB" dirty="0"/>
          </a:p>
          <a:p>
            <a:r>
              <a:rPr lang="en-GB" dirty="0"/>
              <a:t>– flanking </a:t>
            </a:r>
            <a:r>
              <a:rPr lang="en-GB" dirty="0" err="1"/>
              <a:t>seq</a:t>
            </a:r>
            <a:r>
              <a:rPr lang="en-GB" dirty="0"/>
              <a:t> = 15, +1 </a:t>
            </a:r>
          </a:p>
          <a:p>
            <a:r>
              <a:rPr lang="en-GB" dirty="0"/>
              <a:t>- explain why k-size is 31, </a:t>
            </a:r>
            <a:r>
              <a:rPr lang="en-GB" dirty="0" err="1"/>
              <a:t>snps</a:t>
            </a:r>
            <a:r>
              <a:rPr lang="en-GB" dirty="0"/>
              <a:t> only</a:t>
            </a:r>
          </a:p>
          <a:p>
            <a:endParaRPr lang="en-GB" dirty="0"/>
          </a:p>
          <a:p>
            <a:r>
              <a:rPr lang="en-GB" dirty="0"/>
              <a:t>- the query sequence is not broken down into </a:t>
            </a:r>
            <a:r>
              <a:rPr lang="en-GB" dirty="0" err="1"/>
              <a:t>kmers</a:t>
            </a:r>
            <a:r>
              <a:rPr lang="en-GB" dirty="0"/>
              <a:t> at all</a:t>
            </a:r>
          </a:p>
        </p:txBody>
      </p:sp>
      <p:sp>
        <p:nvSpPr>
          <p:cNvPr id="4" name="Slide Number Placeholder 3"/>
          <p:cNvSpPr>
            <a:spLocks noGrp="1"/>
          </p:cNvSpPr>
          <p:nvPr>
            <p:ph type="sldNum" sz="quarter" idx="5"/>
          </p:nvPr>
        </p:nvSpPr>
        <p:spPr/>
        <p:txBody>
          <a:bodyPr/>
          <a:lstStyle/>
          <a:p>
            <a:fld id="{BCA23850-8955-8744-B5CA-0CD743DCCD5F}" type="slidenum">
              <a:rPr lang="en-GB" smtClean="0"/>
              <a:t>16</a:t>
            </a:fld>
            <a:endParaRPr lang="en-GB"/>
          </a:p>
        </p:txBody>
      </p:sp>
    </p:spTree>
    <p:extLst>
      <p:ext uri="{BB962C8B-B14F-4D97-AF65-F5344CB8AC3E}">
        <p14:creationId xmlns:p14="http://schemas.microsoft.com/office/powerpoint/2010/main" val="18473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After this one NEXT SLIDE</a:t>
            </a:r>
            <a:br>
              <a:rPr lang="en-GB" dirty="0"/>
            </a:br>
            <a:r>
              <a:rPr lang="en-GB" dirty="0"/>
              <a:t>– flanking </a:t>
            </a:r>
            <a:r>
              <a:rPr lang="en-GB" dirty="0" err="1"/>
              <a:t>seq</a:t>
            </a:r>
            <a:r>
              <a:rPr lang="en-GB" dirty="0"/>
              <a:t> = 15, +1 </a:t>
            </a:r>
          </a:p>
          <a:p>
            <a:pPr marL="171450" indent="-171450">
              <a:buFontTx/>
              <a:buChar char="-"/>
            </a:pPr>
            <a:r>
              <a:rPr lang="en-GB" dirty="0"/>
              <a:t>explain why k-size is 31, </a:t>
            </a:r>
            <a:r>
              <a:rPr lang="en-GB" dirty="0" err="1"/>
              <a:t>snps</a:t>
            </a:r>
            <a:r>
              <a:rPr lang="en-GB" dirty="0"/>
              <a:t> only</a:t>
            </a:r>
          </a:p>
          <a:p>
            <a:pPr marL="171450" indent="-171450">
              <a:buFontTx/>
              <a:buChar char="-"/>
            </a:pPr>
            <a:endParaRPr lang="en-GB" dirty="0"/>
          </a:p>
          <a:p>
            <a:pPr marL="171450" indent="-171450">
              <a:buFontTx/>
              <a:buChar char="-"/>
            </a:pPr>
            <a:r>
              <a:rPr lang="en-GB" dirty="0"/>
              <a:t>Too small query sequency &gt; more false positives</a:t>
            </a:r>
          </a:p>
        </p:txBody>
      </p:sp>
      <p:sp>
        <p:nvSpPr>
          <p:cNvPr id="4" name="Slide Number Placeholder 3"/>
          <p:cNvSpPr>
            <a:spLocks noGrp="1"/>
          </p:cNvSpPr>
          <p:nvPr>
            <p:ph type="sldNum" sz="quarter" idx="5"/>
          </p:nvPr>
        </p:nvSpPr>
        <p:spPr/>
        <p:txBody>
          <a:bodyPr/>
          <a:lstStyle/>
          <a:p>
            <a:fld id="{BCA23850-8955-8744-B5CA-0CD743DCCD5F}" type="slidenum">
              <a:rPr lang="en-GB" smtClean="0"/>
              <a:t>17</a:t>
            </a:fld>
            <a:endParaRPr lang="en-GB"/>
          </a:p>
        </p:txBody>
      </p:sp>
    </p:spTree>
    <p:extLst>
      <p:ext uri="{BB962C8B-B14F-4D97-AF65-F5344CB8AC3E}">
        <p14:creationId xmlns:p14="http://schemas.microsoft.com/office/powerpoint/2010/main" val="2387966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Annotate on left fig slide 12</a:t>
            </a:r>
          </a:p>
        </p:txBody>
      </p:sp>
      <p:sp>
        <p:nvSpPr>
          <p:cNvPr id="4" name="Slide Number Placeholder 3"/>
          <p:cNvSpPr>
            <a:spLocks noGrp="1"/>
          </p:cNvSpPr>
          <p:nvPr>
            <p:ph type="sldNum" sz="quarter" idx="5"/>
          </p:nvPr>
        </p:nvSpPr>
        <p:spPr/>
        <p:txBody>
          <a:bodyPr/>
          <a:lstStyle/>
          <a:p>
            <a:fld id="{BCA23850-8955-8744-B5CA-0CD743DCCD5F}" type="slidenum">
              <a:rPr lang="en-GB" smtClean="0"/>
              <a:t>18</a:t>
            </a:fld>
            <a:endParaRPr lang="en-GB"/>
          </a:p>
        </p:txBody>
      </p:sp>
    </p:spTree>
    <p:extLst>
      <p:ext uri="{BB962C8B-B14F-4D97-AF65-F5344CB8AC3E}">
        <p14:creationId xmlns:p14="http://schemas.microsoft.com/office/powerpoint/2010/main" val="9849155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Annotate on left fig slide 12</a:t>
            </a:r>
          </a:p>
        </p:txBody>
      </p:sp>
      <p:sp>
        <p:nvSpPr>
          <p:cNvPr id="4" name="Slide Number Placeholder 3"/>
          <p:cNvSpPr>
            <a:spLocks noGrp="1"/>
          </p:cNvSpPr>
          <p:nvPr>
            <p:ph type="sldNum" sz="quarter" idx="5"/>
          </p:nvPr>
        </p:nvSpPr>
        <p:spPr/>
        <p:txBody>
          <a:bodyPr/>
          <a:lstStyle/>
          <a:p>
            <a:fld id="{BCA23850-8955-8744-B5CA-0CD743DCCD5F}" type="slidenum">
              <a:rPr lang="en-GB" smtClean="0"/>
              <a:t>19</a:t>
            </a:fld>
            <a:endParaRPr lang="en-GB"/>
          </a:p>
        </p:txBody>
      </p:sp>
    </p:spTree>
    <p:extLst>
      <p:ext uri="{BB962C8B-B14F-4D97-AF65-F5344CB8AC3E}">
        <p14:creationId xmlns:p14="http://schemas.microsoft.com/office/powerpoint/2010/main" val="39386070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202124"/>
                </a:solidFill>
                <a:effectLst/>
                <a:latin typeface="Google Sans"/>
              </a:rPr>
              <a:t>for every 1,000,000 RNA molecules in the RNA-</a:t>
            </a:r>
            <a:r>
              <a:rPr lang="en-GB" b="0" i="0" u="none" strike="noStrike" dirty="0" err="1">
                <a:solidFill>
                  <a:srgbClr val="202124"/>
                </a:solidFill>
                <a:effectLst/>
                <a:latin typeface="Google Sans"/>
              </a:rPr>
              <a:t>seq</a:t>
            </a:r>
            <a:r>
              <a:rPr lang="en-GB" b="0" i="0" u="none" strike="noStrike" dirty="0">
                <a:solidFill>
                  <a:srgbClr val="202124"/>
                </a:solidFill>
                <a:effectLst/>
                <a:latin typeface="Google Sans"/>
              </a:rPr>
              <a:t> sample, x came from this gene/transcript</a:t>
            </a:r>
          </a:p>
          <a:p>
            <a:r>
              <a:rPr lang="en-GB" b="0" i="0" u="none" strike="noStrike" dirty="0" err="1">
                <a:solidFill>
                  <a:srgbClr val="202124"/>
                </a:solidFill>
                <a:effectLst/>
                <a:latin typeface="Google Sans"/>
              </a:rPr>
              <a:t>tpm</a:t>
            </a:r>
            <a:r>
              <a:rPr lang="en-GB" b="0" i="0" u="none" strike="noStrike" dirty="0">
                <a:solidFill>
                  <a:srgbClr val="202124"/>
                </a:solidFill>
                <a:effectLst/>
                <a:latin typeface="Google Sans"/>
              </a:rPr>
              <a:t> normalises for the size of the gene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err="1"/>
              <a:t>Kallisto</a:t>
            </a:r>
            <a:r>
              <a:rPr lang="en-GB" sz="1200" dirty="0"/>
              <a:t> does not require an alignment to quantify transcripts unlike other tools </a:t>
            </a:r>
          </a:p>
          <a:p>
            <a:endParaRPr lang="en-GB" dirty="0"/>
          </a:p>
        </p:txBody>
      </p:sp>
      <p:sp>
        <p:nvSpPr>
          <p:cNvPr id="4" name="Slide Number Placeholder 3"/>
          <p:cNvSpPr>
            <a:spLocks noGrp="1"/>
          </p:cNvSpPr>
          <p:nvPr>
            <p:ph type="sldNum" sz="quarter" idx="5"/>
          </p:nvPr>
        </p:nvSpPr>
        <p:spPr/>
        <p:txBody>
          <a:bodyPr/>
          <a:lstStyle/>
          <a:p>
            <a:fld id="{BCA23850-8955-8744-B5CA-0CD743DCCD5F}" type="slidenum">
              <a:rPr lang="en-GB" smtClean="0"/>
              <a:t>20</a:t>
            </a:fld>
            <a:endParaRPr lang="en-GB"/>
          </a:p>
        </p:txBody>
      </p:sp>
    </p:spTree>
    <p:extLst>
      <p:ext uri="{BB962C8B-B14F-4D97-AF65-F5344CB8AC3E}">
        <p14:creationId xmlns:p14="http://schemas.microsoft.com/office/powerpoint/2010/main" val="40215754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to tell the </a:t>
            </a:r>
          </a:p>
        </p:txBody>
      </p:sp>
      <p:sp>
        <p:nvSpPr>
          <p:cNvPr id="4" name="Slide Number Placeholder 3"/>
          <p:cNvSpPr>
            <a:spLocks noGrp="1"/>
          </p:cNvSpPr>
          <p:nvPr>
            <p:ph type="sldNum" sz="quarter" idx="5"/>
          </p:nvPr>
        </p:nvSpPr>
        <p:spPr/>
        <p:txBody>
          <a:bodyPr/>
          <a:lstStyle/>
          <a:p>
            <a:fld id="{BCA23850-8955-8744-B5CA-0CD743DCCD5F}" type="slidenum">
              <a:rPr lang="en-GB" smtClean="0"/>
              <a:t>21</a:t>
            </a:fld>
            <a:endParaRPr lang="en-GB"/>
          </a:p>
        </p:txBody>
      </p:sp>
    </p:spTree>
    <p:extLst>
      <p:ext uri="{BB962C8B-B14F-4D97-AF65-F5344CB8AC3E}">
        <p14:creationId xmlns:p14="http://schemas.microsoft.com/office/powerpoint/2010/main" val="3390945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CA23850-8955-8744-B5CA-0CD743DCCD5F}" type="slidenum">
              <a:rPr lang="en-GB" smtClean="0"/>
              <a:t>2</a:t>
            </a:fld>
            <a:endParaRPr lang="en-GB"/>
          </a:p>
        </p:txBody>
      </p:sp>
    </p:spTree>
    <p:extLst>
      <p:ext uri="{BB962C8B-B14F-4D97-AF65-F5344CB8AC3E}">
        <p14:creationId xmlns:p14="http://schemas.microsoft.com/office/powerpoint/2010/main" val="10017962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Potential Questions:</a:t>
            </a:r>
          </a:p>
          <a:p>
            <a:r>
              <a:rPr lang="en-GB" b="1" dirty="0"/>
              <a:t>How does </a:t>
            </a:r>
            <a:r>
              <a:rPr lang="en-GB" b="1" dirty="0" err="1"/>
              <a:t>metaSRA</a:t>
            </a:r>
            <a:r>
              <a:rPr lang="en-GB" b="1" dirty="0"/>
              <a:t> </a:t>
            </a:r>
            <a:r>
              <a:rPr lang="en-GB" b="1"/>
              <a:t>work? </a:t>
            </a:r>
            <a:endParaRPr lang="en-GB" b="1" dirty="0"/>
          </a:p>
        </p:txBody>
      </p:sp>
      <p:sp>
        <p:nvSpPr>
          <p:cNvPr id="4" name="Slide Number Placeholder 3"/>
          <p:cNvSpPr>
            <a:spLocks noGrp="1"/>
          </p:cNvSpPr>
          <p:nvPr>
            <p:ph type="sldNum" sz="quarter" idx="5"/>
          </p:nvPr>
        </p:nvSpPr>
        <p:spPr/>
        <p:txBody>
          <a:bodyPr/>
          <a:lstStyle/>
          <a:p>
            <a:fld id="{BCA23850-8955-8744-B5CA-0CD743DCCD5F}" type="slidenum">
              <a:rPr lang="en-GB" smtClean="0"/>
              <a:t>22</a:t>
            </a:fld>
            <a:endParaRPr lang="en-GB"/>
          </a:p>
        </p:txBody>
      </p:sp>
    </p:spTree>
    <p:extLst>
      <p:ext uri="{BB962C8B-B14F-4D97-AF65-F5344CB8AC3E}">
        <p14:creationId xmlns:p14="http://schemas.microsoft.com/office/powerpoint/2010/main" val="8869220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Bulk download of SRA data requires some thought</a:t>
            </a:r>
          </a:p>
        </p:txBody>
      </p:sp>
      <p:sp>
        <p:nvSpPr>
          <p:cNvPr id="4" name="Slide Number Placeholder 3"/>
          <p:cNvSpPr>
            <a:spLocks noGrp="1"/>
          </p:cNvSpPr>
          <p:nvPr>
            <p:ph type="sldNum" sz="quarter" idx="5"/>
          </p:nvPr>
        </p:nvSpPr>
        <p:spPr/>
        <p:txBody>
          <a:bodyPr/>
          <a:lstStyle/>
          <a:p>
            <a:fld id="{BCA23850-8955-8744-B5CA-0CD743DCCD5F}" type="slidenum">
              <a:rPr lang="en-GB" smtClean="0"/>
              <a:t>24</a:t>
            </a:fld>
            <a:endParaRPr lang="en-GB"/>
          </a:p>
        </p:txBody>
      </p:sp>
    </p:spTree>
    <p:extLst>
      <p:ext uri="{BB962C8B-B14F-4D97-AF65-F5344CB8AC3E}">
        <p14:creationId xmlns:p14="http://schemas.microsoft.com/office/powerpoint/2010/main" val="12754761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Bulk download of SRA data requires some thought</a:t>
            </a:r>
          </a:p>
        </p:txBody>
      </p:sp>
      <p:sp>
        <p:nvSpPr>
          <p:cNvPr id="4" name="Slide Number Placeholder 3"/>
          <p:cNvSpPr>
            <a:spLocks noGrp="1"/>
          </p:cNvSpPr>
          <p:nvPr>
            <p:ph type="sldNum" sz="quarter" idx="5"/>
          </p:nvPr>
        </p:nvSpPr>
        <p:spPr/>
        <p:txBody>
          <a:bodyPr/>
          <a:lstStyle/>
          <a:p>
            <a:fld id="{BCA23850-8955-8744-B5CA-0CD743DCCD5F}" type="slidenum">
              <a:rPr lang="en-GB" smtClean="0"/>
              <a:t>25</a:t>
            </a:fld>
            <a:endParaRPr lang="en-GB"/>
          </a:p>
        </p:txBody>
      </p:sp>
    </p:spTree>
    <p:extLst>
      <p:ext uri="{BB962C8B-B14F-4D97-AF65-F5344CB8AC3E}">
        <p14:creationId xmlns:p14="http://schemas.microsoft.com/office/powerpoint/2010/main" val="37107364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Bulk download of SRA data requires some thought</a:t>
            </a:r>
          </a:p>
        </p:txBody>
      </p:sp>
      <p:sp>
        <p:nvSpPr>
          <p:cNvPr id="4" name="Slide Number Placeholder 3"/>
          <p:cNvSpPr>
            <a:spLocks noGrp="1"/>
          </p:cNvSpPr>
          <p:nvPr>
            <p:ph type="sldNum" sz="quarter" idx="5"/>
          </p:nvPr>
        </p:nvSpPr>
        <p:spPr/>
        <p:txBody>
          <a:bodyPr/>
          <a:lstStyle/>
          <a:p>
            <a:fld id="{BCA23850-8955-8744-B5CA-0CD743DCCD5F}" type="slidenum">
              <a:rPr lang="en-GB" smtClean="0"/>
              <a:t>26</a:t>
            </a:fld>
            <a:endParaRPr lang="en-GB"/>
          </a:p>
        </p:txBody>
      </p:sp>
    </p:spTree>
    <p:extLst>
      <p:ext uri="{BB962C8B-B14F-4D97-AF65-F5344CB8AC3E}">
        <p14:creationId xmlns:p14="http://schemas.microsoft.com/office/powerpoint/2010/main" val="18255890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CA23850-8955-8744-B5CA-0CD743DCCD5F}" type="slidenum">
              <a:rPr lang="en-GB" smtClean="0"/>
              <a:t>28</a:t>
            </a:fld>
            <a:endParaRPr lang="en-GB"/>
          </a:p>
        </p:txBody>
      </p:sp>
    </p:spTree>
    <p:extLst>
      <p:ext uri="{BB962C8B-B14F-4D97-AF65-F5344CB8AC3E}">
        <p14:creationId xmlns:p14="http://schemas.microsoft.com/office/powerpoint/2010/main" val="139947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CA23850-8955-8744-B5CA-0CD743DCCD5F}" type="slidenum">
              <a:rPr lang="en-GB" smtClean="0"/>
              <a:t>3</a:t>
            </a:fld>
            <a:endParaRPr lang="en-GB"/>
          </a:p>
        </p:txBody>
      </p:sp>
    </p:spTree>
    <p:extLst>
      <p:ext uri="{BB962C8B-B14F-4D97-AF65-F5344CB8AC3E}">
        <p14:creationId xmlns:p14="http://schemas.microsoft.com/office/powerpoint/2010/main" val="3370745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The Challenge of Genetic Variants of Uncertain Clinical Significance - Wylie Burke</a:t>
            </a:r>
          </a:p>
          <a:p>
            <a:pPr marL="171450" indent="-171450">
              <a:buFontTx/>
              <a:buChar char="-"/>
            </a:pPr>
            <a:r>
              <a:rPr lang="en-GB" b="1" dirty="0"/>
              <a:t>Most </a:t>
            </a:r>
            <a:r>
              <a:rPr lang="en-GB" b="1" dirty="0" err="1"/>
              <a:t>VUS</a:t>
            </a:r>
            <a:r>
              <a:rPr lang="en-GB" b="1" dirty="0"/>
              <a:t> are reclassified as benign </a:t>
            </a:r>
          </a:p>
          <a:p>
            <a:pPr marL="171450" indent="-171450">
              <a:buFontTx/>
              <a:buChar char="-"/>
            </a:pPr>
            <a:endParaRPr lang="en-GB" b="1" dirty="0"/>
          </a:p>
          <a:p>
            <a:pPr marL="171450" indent="-171450">
              <a:buFontTx/>
              <a:buChar char="-"/>
            </a:pPr>
            <a:r>
              <a:rPr lang="en-GB" b="1" dirty="0"/>
              <a:t>Keep this with more details on function/variants – why it’s difficult to connect variant and function, particularly with synonymous variants?</a:t>
            </a:r>
          </a:p>
          <a:p>
            <a:pPr marL="171450" indent="-171450">
              <a:buFontTx/>
              <a:buChar char="-"/>
            </a:pPr>
            <a:r>
              <a:rPr lang="en-GB" dirty="0"/>
              <a:t>Rare disorders actually affect millions</a:t>
            </a:r>
          </a:p>
          <a:p>
            <a:pPr marL="171450" indent="-171450">
              <a:buFontTx/>
              <a:buChar char="-"/>
            </a:pPr>
            <a:endParaRPr lang="en-GB" dirty="0"/>
          </a:p>
          <a:p>
            <a:pPr marL="171450" indent="-171450">
              <a:buFontTx/>
              <a:buChar char="-"/>
            </a:pPr>
            <a:endParaRPr lang="en-GB" dirty="0"/>
          </a:p>
          <a:p>
            <a:pPr marL="171450" indent="-171450">
              <a:buFontTx/>
              <a:buChar char="-"/>
            </a:pPr>
            <a:r>
              <a:rPr lang="en-GB" dirty="0"/>
              <a:t>Approximately 80%  .... https://</a:t>
            </a:r>
            <a:r>
              <a:rPr lang="en-GB" dirty="0" err="1"/>
              <a:t>emea.illumina.com</a:t>
            </a:r>
            <a:r>
              <a:rPr lang="en-GB" dirty="0"/>
              <a:t>/areas-of-interest/genetic-disease/rare-disease-</a:t>
            </a:r>
            <a:r>
              <a:rPr lang="en-GB" dirty="0" err="1"/>
              <a:t>genomics.html</a:t>
            </a:r>
            <a:endParaRPr lang="en-GB" dirty="0"/>
          </a:p>
          <a:p>
            <a:pPr marL="171450" indent="-171450">
              <a:buFontTx/>
              <a:buChar char="-"/>
            </a:pPr>
            <a:endParaRPr lang="en-GB" dirty="0"/>
          </a:p>
          <a:p>
            <a:pPr marL="171450" indent="-171450">
              <a:buFontTx/>
              <a:buChar char="-"/>
            </a:pPr>
            <a:endParaRPr lang="en-GB" dirty="0"/>
          </a:p>
          <a:p>
            <a:pPr marL="171450" indent="-171450">
              <a:buFontTx/>
              <a:buChar char="-"/>
            </a:pPr>
            <a:r>
              <a:rPr lang="en-GB" dirty="0"/>
              <a:t>They </a:t>
            </a:r>
            <a:r>
              <a:rPr lang="en-GB" dirty="0" err="1"/>
              <a:t>shouldnt</a:t>
            </a:r>
            <a:r>
              <a:rPr lang="en-GB" dirty="0"/>
              <a:t> be overlooked! </a:t>
            </a:r>
          </a:p>
          <a:p>
            <a:pPr marL="171450" indent="-171450">
              <a:buFontTx/>
              <a:buChar char="-"/>
            </a:pPr>
            <a:r>
              <a:rPr lang="en-GB" b="0" i="0" u="none" strike="noStrike" dirty="0">
                <a:solidFill>
                  <a:srgbClr val="282828"/>
                </a:solidFill>
                <a:effectLst/>
                <a:latin typeface="MuseoSans"/>
              </a:rPr>
              <a:t>Synonymous variants can disrupt transcription</a:t>
            </a:r>
          </a:p>
          <a:p>
            <a:pPr marL="171450" indent="-171450">
              <a:buFontTx/>
              <a:buChar char="-"/>
            </a:pPr>
            <a:endParaRPr lang="en-GB" b="0" i="0" u="none" strike="noStrike" dirty="0">
              <a:solidFill>
                <a:srgbClr val="282828"/>
              </a:solidFill>
              <a:effectLst/>
              <a:latin typeface="MuseoSans"/>
            </a:endParaRPr>
          </a:p>
          <a:p>
            <a:pPr marL="171450" indent="-171450">
              <a:buFontTx/>
              <a:buChar char="-"/>
            </a:pPr>
            <a:r>
              <a:rPr lang="en-GB" b="1" i="0" u="none" strike="noStrike" dirty="0">
                <a:solidFill>
                  <a:srgbClr val="282828"/>
                </a:solidFill>
                <a:effectLst/>
                <a:latin typeface="MuseoSans"/>
              </a:rPr>
              <a:t>Potential Questions </a:t>
            </a:r>
          </a:p>
          <a:p>
            <a:pPr marL="171450" indent="-171450">
              <a:buFontTx/>
              <a:buChar char="-"/>
            </a:pPr>
            <a:endParaRPr lang="en-GB" b="1" dirty="0"/>
          </a:p>
        </p:txBody>
      </p:sp>
      <p:sp>
        <p:nvSpPr>
          <p:cNvPr id="4" name="Slide Number Placeholder 3"/>
          <p:cNvSpPr>
            <a:spLocks noGrp="1"/>
          </p:cNvSpPr>
          <p:nvPr>
            <p:ph type="sldNum" sz="quarter" idx="5"/>
          </p:nvPr>
        </p:nvSpPr>
        <p:spPr/>
        <p:txBody>
          <a:bodyPr/>
          <a:lstStyle/>
          <a:p>
            <a:fld id="{BCA23850-8955-8744-B5CA-0CD743DCCD5F}" type="slidenum">
              <a:rPr lang="en-GB" smtClean="0"/>
              <a:t>4</a:t>
            </a:fld>
            <a:endParaRPr lang="en-GB"/>
          </a:p>
        </p:txBody>
      </p:sp>
    </p:spTree>
    <p:extLst>
      <p:ext uri="{BB962C8B-B14F-4D97-AF65-F5344CB8AC3E}">
        <p14:creationId xmlns:p14="http://schemas.microsoft.com/office/powerpoint/2010/main" val="42353725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The Challenge of Genetic Variants of Uncertain Clinical Significance - Wylie Burke</a:t>
            </a:r>
          </a:p>
          <a:p>
            <a:pPr marL="171450" indent="-171450">
              <a:buFontTx/>
              <a:buChar char="-"/>
            </a:pPr>
            <a:r>
              <a:rPr lang="en-GB" b="1" dirty="0"/>
              <a:t>Most </a:t>
            </a:r>
            <a:r>
              <a:rPr lang="en-GB" b="1" dirty="0" err="1"/>
              <a:t>VUS</a:t>
            </a:r>
            <a:r>
              <a:rPr lang="en-GB" b="1" dirty="0"/>
              <a:t> are reclassified as benign </a:t>
            </a:r>
          </a:p>
          <a:p>
            <a:pPr marL="171450" indent="-171450">
              <a:buFontTx/>
              <a:buChar char="-"/>
            </a:pPr>
            <a:endParaRPr lang="en-GB" b="1" dirty="0"/>
          </a:p>
          <a:p>
            <a:pPr marL="171450" indent="-171450">
              <a:buFontTx/>
              <a:buChar char="-"/>
            </a:pPr>
            <a:r>
              <a:rPr lang="en-GB" b="1" dirty="0"/>
              <a:t>Keep this with more details on function/variants – why it’s difficult to connect variant and function, particularly with synonymous variants?</a:t>
            </a:r>
          </a:p>
          <a:p>
            <a:pPr marL="171450" indent="-171450">
              <a:buFontTx/>
              <a:buChar char="-"/>
            </a:pPr>
            <a:r>
              <a:rPr lang="en-GB" dirty="0"/>
              <a:t>Rare disorders actually affect millions</a:t>
            </a:r>
          </a:p>
          <a:p>
            <a:pPr marL="171450" indent="-171450">
              <a:buFontTx/>
              <a:buChar char="-"/>
            </a:pPr>
            <a:endParaRPr lang="en-GB" dirty="0"/>
          </a:p>
          <a:p>
            <a:pPr marL="171450" indent="-171450">
              <a:buFontTx/>
              <a:buChar char="-"/>
            </a:pPr>
            <a:endParaRPr lang="en-GB" dirty="0"/>
          </a:p>
          <a:p>
            <a:pPr marL="171450" indent="-171450">
              <a:buFontTx/>
              <a:buChar char="-"/>
            </a:pPr>
            <a:r>
              <a:rPr lang="en-GB" dirty="0"/>
              <a:t>Approximately 80%  .... https://</a:t>
            </a:r>
            <a:r>
              <a:rPr lang="en-GB" dirty="0" err="1"/>
              <a:t>emea.illumina.com</a:t>
            </a:r>
            <a:r>
              <a:rPr lang="en-GB" dirty="0"/>
              <a:t>/areas-of-interest/genetic-disease/rare-disease-</a:t>
            </a:r>
            <a:r>
              <a:rPr lang="en-GB" dirty="0" err="1"/>
              <a:t>genomics.html</a:t>
            </a:r>
            <a:endParaRPr lang="en-GB" dirty="0"/>
          </a:p>
          <a:p>
            <a:pPr marL="171450" indent="-171450">
              <a:buFontTx/>
              <a:buChar char="-"/>
            </a:pPr>
            <a:endParaRPr lang="en-GB" dirty="0"/>
          </a:p>
          <a:p>
            <a:pPr marL="171450" indent="-171450">
              <a:buFontTx/>
              <a:buChar char="-"/>
            </a:pPr>
            <a:endParaRPr lang="en-GB" dirty="0"/>
          </a:p>
          <a:p>
            <a:pPr marL="171450" indent="-171450">
              <a:buFontTx/>
              <a:buChar char="-"/>
            </a:pPr>
            <a:r>
              <a:rPr lang="en-GB" dirty="0"/>
              <a:t>They </a:t>
            </a:r>
            <a:r>
              <a:rPr lang="en-GB" dirty="0" err="1"/>
              <a:t>shouldnt</a:t>
            </a:r>
            <a:r>
              <a:rPr lang="en-GB" dirty="0"/>
              <a:t> be overlooked! </a:t>
            </a:r>
          </a:p>
          <a:p>
            <a:pPr marL="171450" indent="-171450">
              <a:buFontTx/>
              <a:buChar char="-"/>
            </a:pPr>
            <a:r>
              <a:rPr lang="en-GB" b="0" i="0" u="none" strike="noStrike" dirty="0">
                <a:solidFill>
                  <a:srgbClr val="282828"/>
                </a:solidFill>
                <a:effectLst/>
                <a:latin typeface="MuseoSans"/>
              </a:rPr>
              <a:t>Synonymous variants can disrupt transcription</a:t>
            </a:r>
            <a:endParaRPr lang="en-GB" dirty="0"/>
          </a:p>
        </p:txBody>
      </p:sp>
      <p:sp>
        <p:nvSpPr>
          <p:cNvPr id="4" name="Slide Number Placeholder 3"/>
          <p:cNvSpPr>
            <a:spLocks noGrp="1"/>
          </p:cNvSpPr>
          <p:nvPr>
            <p:ph type="sldNum" sz="quarter" idx="5"/>
          </p:nvPr>
        </p:nvSpPr>
        <p:spPr/>
        <p:txBody>
          <a:bodyPr/>
          <a:lstStyle/>
          <a:p>
            <a:fld id="{BCA23850-8955-8744-B5CA-0CD743DCCD5F}" type="slidenum">
              <a:rPr lang="en-GB" smtClean="0"/>
              <a:t>5</a:t>
            </a:fld>
            <a:endParaRPr lang="en-GB"/>
          </a:p>
        </p:txBody>
      </p:sp>
    </p:spTree>
    <p:extLst>
      <p:ext uri="{BB962C8B-B14F-4D97-AF65-F5344CB8AC3E}">
        <p14:creationId xmlns:p14="http://schemas.microsoft.com/office/powerpoint/2010/main" val="116690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Potential Questions</a:t>
            </a:r>
          </a:p>
          <a:p>
            <a:r>
              <a:rPr lang="en-GB" dirty="0"/>
              <a:t>de novo data: Variants of uncertain significance (</a:t>
            </a:r>
            <a:r>
              <a:rPr lang="en-GB" dirty="0" err="1"/>
              <a:t>VUS</a:t>
            </a:r>
            <a:r>
              <a:rPr lang="en-GB" dirty="0"/>
              <a:t>) are those with no/conflicting evidence for pathogenicity</a:t>
            </a:r>
          </a:p>
          <a:p>
            <a:r>
              <a:rPr lang="en-GB" b="1" dirty="0"/>
              <a:t>What are functional studies? </a:t>
            </a:r>
            <a:r>
              <a:rPr lang="en-GB" b="0" dirty="0"/>
              <a:t>Wet lab work that involves things like knockout, overexpression, animal models work &gt; what does the variant do??</a:t>
            </a:r>
            <a:endParaRPr lang="en-GB" b="1" dirty="0"/>
          </a:p>
          <a:p>
            <a:r>
              <a:rPr lang="en-GB" b="1" dirty="0"/>
              <a:t>What’s in other </a:t>
            </a:r>
            <a:r>
              <a:rPr lang="en-GB" b="1" dirty="0" err="1"/>
              <a:t>catagory</a:t>
            </a:r>
            <a:r>
              <a:rPr lang="en-GB" b="0" dirty="0"/>
              <a:t>? A variant observed in combination with another known pathogenic variant may provide evidence for benign classification (if disease is inherited as a dominant condition) or for pathogenicity (if disease is inherited as an autosomal recessive condition)</a:t>
            </a:r>
          </a:p>
        </p:txBody>
      </p:sp>
      <p:sp>
        <p:nvSpPr>
          <p:cNvPr id="4" name="Slide Number Placeholder 3"/>
          <p:cNvSpPr>
            <a:spLocks noGrp="1"/>
          </p:cNvSpPr>
          <p:nvPr>
            <p:ph type="sldNum" sz="quarter" idx="5"/>
          </p:nvPr>
        </p:nvSpPr>
        <p:spPr/>
        <p:txBody>
          <a:bodyPr/>
          <a:lstStyle/>
          <a:p>
            <a:fld id="{BCA23850-8955-8744-B5CA-0CD743DCCD5F}" type="slidenum">
              <a:rPr lang="en-GB" smtClean="0"/>
              <a:t>6</a:t>
            </a:fld>
            <a:endParaRPr lang="en-GB"/>
          </a:p>
        </p:txBody>
      </p:sp>
    </p:spTree>
    <p:extLst>
      <p:ext uri="{BB962C8B-B14F-4D97-AF65-F5344CB8AC3E}">
        <p14:creationId xmlns:p14="http://schemas.microsoft.com/office/powerpoint/2010/main" val="340645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VUSs</a:t>
            </a:r>
            <a:r>
              <a:rPr lang="en-GB" dirty="0"/>
              <a:t> can make up a substantial number of variants in genetics testing panels, approximately 47% +</a:t>
            </a:r>
          </a:p>
          <a:p>
            <a:endParaRPr lang="en-GB" b="1" dirty="0"/>
          </a:p>
          <a:p>
            <a:r>
              <a:rPr lang="en-GB" b="1" dirty="0" err="1"/>
              <a:t>VUSs</a:t>
            </a:r>
            <a:r>
              <a:rPr lang="en-GB" b="1" dirty="0"/>
              <a:t> can be reclassified where new evidence becomes available – 15% get reclassified as Pathogenic</a:t>
            </a:r>
          </a:p>
        </p:txBody>
      </p:sp>
      <p:sp>
        <p:nvSpPr>
          <p:cNvPr id="4" name="Slide Number Placeholder 3"/>
          <p:cNvSpPr>
            <a:spLocks noGrp="1"/>
          </p:cNvSpPr>
          <p:nvPr>
            <p:ph type="sldNum" sz="quarter" idx="5"/>
          </p:nvPr>
        </p:nvSpPr>
        <p:spPr/>
        <p:txBody>
          <a:bodyPr/>
          <a:lstStyle/>
          <a:p>
            <a:fld id="{BCA23850-8955-8744-B5CA-0CD743DCCD5F}" type="slidenum">
              <a:rPr lang="en-GB" smtClean="0"/>
              <a:t>7</a:t>
            </a:fld>
            <a:endParaRPr lang="en-GB"/>
          </a:p>
        </p:txBody>
      </p:sp>
    </p:spTree>
    <p:extLst>
      <p:ext uri="{BB962C8B-B14F-4D97-AF65-F5344CB8AC3E}">
        <p14:creationId xmlns:p14="http://schemas.microsoft.com/office/powerpoint/2010/main" val="896779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Summarise this figure </a:t>
            </a:r>
          </a:p>
          <a:p>
            <a:r>
              <a:rPr lang="en-GB" dirty="0"/>
              <a:t>Expand!</a:t>
            </a:r>
          </a:p>
        </p:txBody>
      </p:sp>
      <p:sp>
        <p:nvSpPr>
          <p:cNvPr id="4" name="Slide Number Placeholder 3"/>
          <p:cNvSpPr>
            <a:spLocks noGrp="1"/>
          </p:cNvSpPr>
          <p:nvPr>
            <p:ph type="sldNum" sz="quarter" idx="5"/>
          </p:nvPr>
        </p:nvSpPr>
        <p:spPr/>
        <p:txBody>
          <a:bodyPr/>
          <a:lstStyle/>
          <a:p>
            <a:fld id="{BCA23850-8955-8744-B5CA-0CD743DCCD5F}" type="slidenum">
              <a:rPr lang="en-GB" smtClean="0"/>
              <a:t>8</a:t>
            </a:fld>
            <a:endParaRPr lang="en-GB"/>
          </a:p>
        </p:txBody>
      </p:sp>
    </p:spTree>
    <p:extLst>
      <p:ext uri="{BB962C8B-B14F-4D97-AF65-F5344CB8AC3E}">
        <p14:creationId xmlns:p14="http://schemas.microsoft.com/office/powerpoint/2010/main" val="3580456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They </a:t>
            </a:r>
            <a:r>
              <a:rPr lang="en-GB" dirty="0" err="1"/>
              <a:t>dont</a:t>
            </a:r>
            <a:r>
              <a:rPr lang="en-GB" dirty="0"/>
              <a:t> contribute to clinical decision-making </a:t>
            </a:r>
          </a:p>
          <a:p>
            <a:endParaRPr lang="en-GB" dirty="0"/>
          </a:p>
          <a:p>
            <a:r>
              <a:rPr lang="en-GB" b="1" dirty="0"/>
              <a:t>Why are </a:t>
            </a:r>
            <a:r>
              <a:rPr lang="en-GB" b="1" dirty="0" err="1"/>
              <a:t>VUSs</a:t>
            </a:r>
            <a:r>
              <a:rPr lang="en-GB" b="1" dirty="0"/>
              <a:t> more </a:t>
            </a:r>
            <a:r>
              <a:rPr lang="en-GB" b="1" dirty="0" err="1"/>
              <a:t>prevelant</a:t>
            </a:r>
            <a:r>
              <a:rPr lang="en-GB" b="1" dirty="0"/>
              <a:t> in non-Europeans</a:t>
            </a:r>
          </a:p>
          <a:p>
            <a:r>
              <a:rPr lang="en-GB" dirty="0"/>
              <a:t>A </a:t>
            </a:r>
            <a:r>
              <a:rPr lang="en-GB" dirty="0" err="1"/>
              <a:t>VUS</a:t>
            </a:r>
            <a:r>
              <a:rPr lang="en-GB" dirty="0"/>
              <a:t> result is also more likely to occur for patients who are not of European ancestry (9, 11–13) — a consequence of the limited population diversity in genomic data sets (14).</a:t>
            </a:r>
          </a:p>
        </p:txBody>
      </p:sp>
      <p:sp>
        <p:nvSpPr>
          <p:cNvPr id="4" name="Slide Number Placeholder 3"/>
          <p:cNvSpPr>
            <a:spLocks noGrp="1"/>
          </p:cNvSpPr>
          <p:nvPr>
            <p:ph type="sldNum" sz="quarter" idx="5"/>
          </p:nvPr>
        </p:nvSpPr>
        <p:spPr/>
        <p:txBody>
          <a:bodyPr/>
          <a:lstStyle/>
          <a:p>
            <a:fld id="{BCA23850-8955-8744-B5CA-0CD743DCCD5F}" type="slidenum">
              <a:rPr lang="en-GB" smtClean="0"/>
              <a:t>9</a:t>
            </a:fld>
            <a:endParaRPr lang="en-GB"/>
          </a:p>
        </p:txBody>
      </p:sp>
    </p:spTree>
    <p:extLst>
      <p:ext uri="{BB962C8B-B14F-4D97-AF65-F5344CB8AC3E}">
        <p14:creationId xmlns:p14="http://schemas.microsoft.com/office/powerpoint/2010/main" val="2418868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27E4B-A38E-9688-2EB2-BD5FD5D9F28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37FE2633-A69A-7AD8-0B2F-82DE78DFAA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3C3AA34C-C382-8E00-34D0-1DD60D8D6334}"/>
              </a:ext>
            </a:extLst>
          </p:cNvPr>
          <p:cNvSpPr>
            <a:spLocks noGrp="1"/>
          </p:cNvSpPr>
          <p:nvPr>
            <p:ph type="dt" sz="half" idx="10"/>
          </p:nvPr>
        </p:nvSpPr>
        <p:spPr/>
        <p:txBody>
          <a:bodyPr/>
          <a:lstStyle/>
          <a:p>
            <a:fld id="{4FCA32F5-9EC3-CE43-92BC-9D3DB4C9B4DC}" type="datetimeFigureOut">
              <a:rPr lang="en-GB" smtClean="0"/>
              <a:t>12/01/2024</a:t>
            </a:fld>
            <a:endParaRPr lang="en-GB"/>
          </a:p>
        </p:txBody>
      </p:sp>
      <p:sp>
        <p:nvSpPr>
          <p:cNvPr id="5" name="Footer Placeholder 4">
            <a:extLst>
              <a:ext uri="{FF2B5EF4-FFF2-40B4-BE49-F238E27FC236}">
                <a16:creationId xmlns:a16="http://schemas.microsoft.com/office/drawing/2014/main" id="{25042E84-F11A-C6CD-7DA7-9BF754729B2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CEFD4C1-7C13-B168-0CF1-C92F34E5A5C0}"/>
              </a:ext>
            </a:extLst>
          </p:cNvPr>
          <p:cNvSpPr>
            <a:spLocks noGrp="1"/>
          </p:cNvSpPr>
          <p:nvPr>
            <p:ph type="sldNum" sz="quarter" idx="12"/>
          </p:nvPr>
        </p:nvSpPr>
        <p:spPr/>
        <p:txBody>
          <a:bodyPr/>
          <a:lstStyle/>
          <a:p>
            <a:fld id="{8B8FFB80-B2A6-9F44-BBE8-D1B5923FC10E}" type="slidenum">
              <a:rPr lang="en-GB" smtClean="0"/>
              <a:t>‹#›</a:t>
            </a:fld>
            <a:endParaRPr lang="en-GB"/>
          </a:p>
        </p:txBody>
      </p:sp>
    </p:spTree>
    <p:extLst>
      <p:ext uri="{BB962C8B-B14F-4D97-AF65-F5344CB8AC3E}">
        <p14:creationId xmlns:p14="http://schemas.microsoft.com/office/powerpoint/2010/main" val="346789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6341C-BC55-AE66-7F68-CAA0B20F2C35}"/>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53B29B56-DE01-783D-B02B-AA034C1862D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D079CD2-9ED0-5EFA-D838-1EC8892F7AD6}"/>
              </a:ext>
            </a:extLst>
          </p:cNvPr>
          <p:cNvSpPr>
            <a:spLocks noGrp="1"/>
          </p:cNvSpPr>
          <p:nvPr>
            <p:ph type="dt" sz="half" idx="10"/>
          </p:nvPr>
        </p:nvSpPr>
        <p:spPr/>
        <p:txBody>
          <a:bodyPr/>
          <a:lstStyle/>
          <a:p>
            <a:fld id="{4FCA32F5-9EC3-CE43-92BC-9D3DB4C9B4DC}" type="datetimeFigureOut">
              <a:rPr lang="en-GB" smtClean="0"/>
              <a:t>12/01/2024</a:t>
            </a:fld>
            <a:endParaRPr lang="en-GB"/>
          </a:p>
        </p:txBody>
      </p:sp>
      <p:sp>
        <p:nvSpPr>
          <p:cNvPr id="5" name="Footer Placeholder 4">
            <a:extLst>
              <a:ext uri="{FF2B5EF4-FFF2-40B4-BE49-F238E27FC236}">
                <a16:creationId xmlns:a16="http://schemas.microsoft.com/office/drawing/2014/main" id="{79FAB9AB-DD77-DEE1-FD2F-BD90C4AE22F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E3939AF-246A-3BA9-B4B9-EAAD0CCBFA9C}"/>
              </a:ext>
            </a:extLst>
          </p:cNvPr>
          <p:cNvSpPr>
            <a:spLocks noGrp="1"/>
          </p:cNvSpPr>
          <p:nvPr>
            <p:ph type="sldNum" sz="quarter" idx="12"/>
          </p:nvPr>
        </p:nvSpPr>
        <p:spPr/>
        <p:txBody>
          <a:bodyPr/>
          <a:lstStyle/>
          <a:p>
            <a:fld id="{8B8FFB80-B2A6-9F44-BBE8-D1B5923FC10E}" type="slidenum">
              <a:rPr lang="en-GB" smtClean="0"/>
              <a:t>‹#›</a:t>
            </a:fld>
            <a:endParaRPr lang="en-GB"/>
          </a:p>
        </p:txBody>
      </p:sp>
    </p:spTree>
    <p:extLst>
      <p:ext uri="{BB962C8B-B14F-4D97-AF65-F5344CB8AC3E}">
        <p14:creationId xmlns:p14="http://schemas.microsoft.com/office/powerpoint/2010/main" val="3395598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883F1A-8EB8-07A0-62FB-88D04E8F2503}"/>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09EAF501-C97F-5B24-EE0A-24A68DB75AD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F0D8791-6738-E7D2-1C15-91D28278B550}"/>
              </a:ext>
            </a:extLst>
          </p:cNvPr>
          <p:cNvSpPr>
            <a:spLocks noGrp="1"/>
          </p:cNvSpPr>
          <p:nvPr>
            <p:ph type="dt" sz="half" idx="10"/>
          </p:nvPr>
        </p:nvSpPr>
        <p:spPr/>
        <p:txBody>
          <a:bodyPr/>
          <a:lstStyle/>
          <a:p>
            <a:fld id="{4FCA32F5-9EC3-CE43-92BC-9D3DB4C9B4DC}" type="datetimeFigureOut">
              <a:rPr lang="en-GB" smtClean="0"/>
              <a:t>12/01/2024</a:t>
            </a:fld>
            <a:endParaRPr lang="en-GB"/>
          </a:p>
        </p:txBody>
      </p:sp>
      <p:sp>
        <p:nvSpPr>
          <p:cNvPr id="5" name="Footer Placeholder 4">
            <a:extLst>
              <a:ext uri="{FF2B5EF4-FFF2-40B4-BE49-F238E27FC236}">
                <a16:creationId xmlns:a16="http://schemas.microsoft.com/office/drawing/2014/main" id="{265B28CF-735E-362F-1CE4-1948188CA0C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6CF43A1-5305-4D2A-FC5A-393A06BA759C}"/>
              </a:ext>
            </a:extLst>
          </p:cNvPr>
          <p:cNvSpPr>
            <a:spLocks noGrp="1"/>
          </p:cNvSpPr>
          <p:nvPr>
            <p:ph type="sldNum" sz="quarter" idx="12"/>
          </p:nvPr>
        </p:nvSpPr>
        <p:spPr/>
        <p:txBody>
          <a:bodyPr/>
          <a:lstStyle/>
          <a:p>
            <a:fld id="{8B8FFB80-B2A6-9F44-BBE8-D1B5923FC10E}" type="slidenum">
              <a:rPr lang="en-GB" smtClean="0"/>
              <a:t>‹#›</a:t>
            </a:fld>
            <a:endParaRPr lang="en-GB"/>
          </a:p>
        </p:txBody>
      </p:sp>
    </p:spTree>
    <p:extLst>
      <p:ext uri="{BB962C8B-B14F-4D97-AF65-F5344CB8AC3E}">
        <p14:creationId xmlns:p14="http://schemas.microsoft.com/office/powerpoint/2010/main" val="424618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7037F-30A0-FEC2-F7D0-18481CAE2A8B}"/>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E00E347E-9F6C-0E36-F8A5-14027E92891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54D12934-20FA-CB84-8477-84CF24453D7F}"/>
              </a:ext>
            </a:extLst>
          </p:cNvPr>
          <p:cNvSpPr>
            <a:spLocks noGrp="1"/>
          </p:cNvSpPr>
          <p:nvPr>
            <p:ph type="dt" sz="half" idx="10"/>
          </p:nvPr>
        </p:nvSpPr>
        <p:spPr/>
        <p:txBody>
          <a:bodyPr/>
          <a:lstStyle/>
          <a:p>
            <a:fld id="{4FCA32F5-9EC3-CE43-92BC-9D3DB4C9B4DC}" type="datetimeFigureOut">
              <a:rPr lang="en-GB" smtClean="0"/>
              <a:t>12/01/2024</a:t>
            </a:fld>
            <a:endParaRPr lang="en-GB"/>
          </a:p>
        </p:txBody>
      </p:sp>
      <p:sp>
        <p:nvSpPr>
          <p:cNvPr id="5" name="Footer Placeholder 4">
            <a:extLst>
              <a:ext uri="{FF2B5EF4-FFF2-40B4-BE49-F238E27FC236}">
                <a16:creationId xmlns:a16="http://schemas.microsoft.com/office/drawing/2014/main" id="{486D4873-9B32-D863-7524-E41C7A1056E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FED7362-228C-35E3-25F9-4B0C2A212D5C}"/>
              </a:ext>
            </a:extLst>
          </p:cNvPr>
          <p:cNvSpPr>
            <a:spLocks noGrp="1"/>
          </p:cNvSpPr>
          <p:nvPr>
            <p:ph type="sldNum" sz="quarter" idx="12"/>
          </p:nvPr>
        </p:nvSpPr>
        <p:spPr/>
        <p:txBody>
          <a:bodyPr/>
          <a:lstStyle/>
          <a:p>
            <a:fld id="{8B8FFB80-B2A6-9F44-BBE8-D1B5923FC10E}" type="slidenum">
              <a:rPr lang="en-GB" smtClean="0"/>
              <a:t>‹#›</a:t>
            </a:fld>
            <a:endParaRPr lang="en-GB"/>
          </a:p>
        </p:txBody>
      </p:sp>
    </p:spTree>
    <p:extLst>
      <p:ext uri="{BB962C8B-B14F-4D97-AF65-F5344CB8AC3E}">
        <p14:creationId xmlns:p14="http://schemas.microsoft.com/office/powerpoint/2010/main" val="3084309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6787A-4FCD-9028-289D-DA85508D5F6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9D2B6416-0297-C5B7-23F8-EDF0C79EC2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FFCD4A5-9A38-8A7F-A524-927A0D71C21B}"/>
              </a:ext>
            </a:extLst>
          </p:cNvPr>
          <p:cNvSpPr>
            <a:spLocks noGrp="1"/>
          </p:cNvSpPr>
          <p:nvPr>
            <p:ph type="dt" sz="half" idx="10"/>
          </p:nvPr>
        </p:nvSpPr>
        <p:spPr/>
        <p:txBody>
          <a:bodyPr/>
          <a:lstStyle/>
          <a:p>
            <a:fld id="{4FCA32F5-9EC3-CE43-92BC-9D3DB4C9B4DC}" type="datetimeFigureOut">
              <a:rPr lang="en-GB" smtClean="0"/>
              <a:t>12/01/2024</a:t>
            </a:fld>
            <a:endParaRPr lang="en-GB"/>
          </a:p>
        </p:txBody>
      </p:sp>
      <p:sp>
        <p:nvSpPr>
          <p:cNvPr id="5" name="Footer Placeholder 4">
            <a:extLst>
              <a:ext uri="{FF2B5EF4-FFF2-40B4-BE49-F238E27FC236}">
                <a16:creationId xmlns:a16="http://schemas.microsoft.com/office/drawing/2014/main" id="{766F93B3-54D0-F23F-2AE5-45A131EBD0A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82B0280-1C72-4C7C-A7C9-A965018AE9B1}"/>
              </a:ext>
            </a:extLst>
          </p:cNvPr>
          <p:cNvSpPr>
            <a:spLocks noGrp="1"/>
          </p:cNvSpPr>
          <p:nvPr>
            <p:ph type="sldNum" sz="quarter" idx="12"/>
          </p:nvPr>
        </p:nvSpPr>
        <p:spPr/>
        <p:txBody>
          <a:bodyPr/>
          <a:lstStyle/>
          <a:p>
            <a:fld id="{8B8FFB80-B2A6-9F44-BBE8-D1B5923FC10E}" type="slidenum">
              <a:rPr lang="en-GB" smtClean="0"/>
              <a:t>‹#›</a:t>
            </a:fld>
            <a:endParaRPr lang="en-GB"/>
          </a:p>
        </p:txBody>
      </p:sp>
    </p:spTree>
    <p:extLst>
      <p:ext uri="{BB962C8B-B14F-4D97-AF65-F5344CB8AC3E}">
        <p14:creationId xmlns:p14="http://schemas.microsoft.com/office/powerpoint/2010/main" val="2694325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20A40-6927-2B3A-ADE5-9F3B70E2A793}"/>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C41DAB14-F135-AAFD-DB8E-E3663135C3C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090522CB-7A28-3FEB-BCCC-DFEFF81CB23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733BDAE9-48F0-9375-52C9-DC57DF2A2C8F}"/>
              </a:ext>
            </a:extLst>
          </p:cNvPr>
          <p:cNvSpPr>
            <a:spLocks noGrp="1"/>
          </p:cNvSpPr>
          <p:nvPr>
            <p:ph type="dt" sz="half" idx="10"/>
          </p:nvPr>
        </p:nvSpPr>
        <p:spPr/>
        <p:txBody>
          <a:bodyPr/>
          <a:lstStyle/>
          <a:p>
            <a:fld id="{4FCA32F5-9EC3-CE43-92BC-9D3DB4C9B4DC}" type="datetimeFigureOut">
              <a:rPr lang="en-GB" smtClean="0"/>
              <a:t>12/01/2024</a:t>
            </a:fld>
            <a:endParaRPr lang="en-GB"/>
          </a:p>
        </p:txBody>
      </p:sp>
      <p:sp>
        <p:nvSpPr>
          <p:cNvPr id="6" name="Footer Placeholder 5">
            <a:extLst>
              <a:ext uri="{FF2B5EF4-FFF2-40B4-BE49-F238E27FC236}">
                <a16:creationId xmlns:a16="http://schemas.microsoft.com/office/drawing/2014/main" id="{CF93117A-0FAB-C1AC-7C9D-C0819286648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A89333C-6106-535B-F59E-DFF269AC2B2B}"/>
              </a:ext>
            </a:extLst>
          </p:cNvPr>
          <p:cNvSpPr>
            <a:spLocks noGrp="1"/>
          </p:cNvSpPr>
          <p:nvPr>
            <p:ph type="sldNum" sz="quarter" idx="12"/>
          </p:nvPr>
        </p:nvSpPr>
        <p:spPr/>
        <p:txBody>
          <a:bodyPr/>
          <a:lstStyle/>
          <a:p>
            <a:fld id="{8B8FFB80-B2A6-9F44-BBE8-D1B5923FC10E}" type="slidenum">
              <a:rPr lang="en-GB" smtClean="0"/>
              <a:t>‹#›</a:t>
            </a:fld>
            <a:endParaRPr lang="en-GB"/>
          </a:p>
        </p:txBody>
      </p:sp>
    </p:spTree>
    <p:extLst>
      <p:ext uri="{BB962C8B-B14F-4D97-AF65-F5344CB8AC3E}">
        <p14:creationId xmlns:p14="http://schemas.microsoft.com/office/powerpoint/2010/main" val="222931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B2541-A8E7-7141-C665-EC5AAA6AFF3D}"/>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1D60D31E-DC94-E53D-FA2C-5D300B73D1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DC50AAD-7C71-108D-28DE-F76DDE58E7B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FCC513BC-2E9A-3577-428A-23A329988A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6726C41-5EC6-DDE7-873F-AC058A64413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F9DCA4CB-7611-92A0-E039-D92412F03B91}"/>
              </a:ext>
            </a:extLst>
          </p:cNvPr>
          <p:cNvSpPr>
            <a:spLocks noGrp="1"/>
          </p:cNvSpPr>
          <p:nvPr>
            <p:ph type="dt" sz="half" idx="10"/>
          </p:nvPr>
        </p:nvSpPr>
        <p:spPr/>
        <p:txBody>
          <a:bodyPr/>
          <a:lstStyle/>
          <a:p>
            <a:fld id="{4FCA32F5-9EC3-CE43-92BC-9D3DB4C9B4DC}" type="datetimeFigureOut">
              <a:rPr lang="en-GB" smtClean="0"/>
              <a:t>12/01/2024</a:t>
            </a:fld>
            <a:endParaRPr lang="en-GB"/>
          </a:p>
        </p:txBody>
      </p:sp>
      <p:sp>
        <p:nvSpPr>
          <p:cNvPr id="8" name="Footer Placeholder 7">
            <a:extLst>
              <a:ext uri="{FF2B5EF4-FFF2-40B4-BE49-F238E27FC236}">
                <a16:creationId xmlns:a16="http://schemas.microsoft.com/office/drawing/2014/main" id="{849BBB46-D85B-5543-AF5F-90E3902DD5C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857A6DB-DD9B-813E-8E5C-E9FE73C52900}"/>
              </a:ext>
            </a:extLst>
          </p:cNvPr>
          <p:cNvSpPr>
            <a:spLocks noGrp="1"/>
          </p:cNvSpPr>
          <p:nvPr>
            <p:ph type="sldNum" sz="quarter" idx="12"/>
          </p:nvPr>
        </p:nvSpPr>
        <p:spPr/>
        <p:txBody>
          <a:bodyPr/>
          <a:lstStyle/>
          <a:p>
            <a:fld id="{8B8FFB80-B2A6-9F44-BBE8-D1B5923FC10E}" type="slidenum">
              <a:rPr lang="en-GB" smtClean="0"/>
              <a:t>‹#›</a:t>
            </a:fld>
            <a:endParaRPr lang="en-GB"/>
          </a:p>
        </p:txBody>
      </p:sp>
    </p:spTree>
    <p:extLst>
      <p:ext uri="{BB962C8B-B14F-4D97-AF65-F5344CB8AC3E}">
        <p14:creationId xmlns:p14="http://schemas.microsoft.com/office/powerpoint/2010/main" val="2288821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FB600-1400-FEEC-318B-D6B2DB5EF191}"/>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6CD61416-8BE4-F21D-F0D4-E8AD4E28B772}"/>
              </a:ext>
            </a:extLst>
          </p:cNvPr>
          <p:cNvSpPr>
            <a:spLocks noGrp="1"/>
          </p:cNvSpPr>
          <p:nvPr>
            <p:ph type="dt" sz="half" idx="10"/>
          </p:nvPr>
        </p:nvSpPr>
        <p:spPr/>
        <p:txBody>
          <a:bodyPr/>
          <a:lstStyle/>
          <a:p>
            <a:fld id="{4FCA32F5-9EC3-CE43-92BC-9D3DB4C9B4DC}" type="datetimeFigureOut">
              <a:rPr lang="en-GB" smtClean="0"/>
              <a:t>12/01/2024</a:t>
            </a:fld>
            <a:endParaRPr lang="en-GB"/>
          </a:p>
        </p:txBody>
      </p:sp>
      <p:sp>
        <p:nvSpPr>
          <p:cNvPr id="4" name="Footer Placeholder 3">
            <a:extLst>
              <a:ext uri="{FF2B5EF4-FFF2-40B4-BE49-F238E27FC236}">
                <a16:creationId xmlns:a16="http://schemas.microsoft.com/office/drawing/2014/main" id="{A82705AE-1018-83EB-42A2-614F809B0CA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EF555E1-E8BB-042E-5336-3160010A6642}"/>
              </a:ext>
            </a:extLst>
          </p:cNvPr>
          <p:cNvSpPr>
            <a:spLocks noGrp="1"/>
          </p:cNvSpPr>
          <p:nvPr>
            <p:ph type="sldNum" sz="quarter" idx="12"/>
          </p:nvPr>
        </p:nvSpPr>
        <p:spPr/>
        <p:txBody>
          <a:bodyPr/>
          <a:lstStyle/>
          <a:p>
            <a:fld id="{8B8FFB80-B2A6-9F44-BBE8-D1B5923FC10E}" type="slidenum">
              <a:rPr lang="en-GB" smtClean="0"/>
              <a:t>‹#›</a:t>
            </a:fld>
            <a:endParaRPr lang="en-GB"/>
          </a:p>
        </p:txBody>
      </p:sp>
    </p:spTree>
    <p:extLst>
      <p:ext uri="{BB962C8B-B14F-4D97-AF65-F5344CB8AC3E}">
        <p14:creationId xmlns:p14="http://schemas.microsoft.com/office/powerpoint/2010/main" val="886776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D0B5FB-0FAF-99AF-474C-11C3CF3015E1}"/>
              </a:ext>
            </a:extLst>
          </p:cNvPr>
          <p:cNvSpPr>
            <a:spLocks noGrp="1"/>
          </p:cNvSpPr>
          <p:nvPr>
            <p:ph type="dt" sz="half" idx="10"/>
          </p:nvPr>
        </p:nvSpPr>
        <p:spPr/>
        <p:txBody>
          <a:bodyPr/>
          <a:lstStyle/>
          <a:p>
            <a:fld id="{4FCA32F5-9EC3-CE43-92BC-9D3DB4C9B4DC}" type="datetimeFigureOut">
              <a:rPr lang="en-GB" smtClean="0"/>
              <a:t>12/01/2024</a:t>
            </a:fld>
            <a:endParaRPr lang="en-GB"/>
          </a:p>
        </p:txBody>
      </p:sp>
      <p:sp>
        <p:nvSpPr>
          <p:cNvPr id="3" name="Footer Placeholder 2">
            <a:extLst>
              <a:ext uri="{FF2B5EF4-FFF2-40B4-BE49-F238E27FC236}">
                <a16:creationId xmlns:a16="http://schemas.microsoft.com/office/drawing/2014/main" id="{3CB4D79F-0A32-1820-C313-4736FB26ABA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2959054-C947-7092-4F56-F898611FEF65}"/>
              </a:ext>
            </a:extLst>
          </p:cNvPr>
          <p:cNvSpPr>
            <a:spLocks noGrp="1"/>
          </p:cNvSpPr>
          <p:nvPr>
            <p:ph type="sldNum" sz="quarter" idx="12"/>
          </p:nvPr>
        </p:nvSpPr>
        <p:spPr/>
        <p:txBody>
          <a:bodyPr/>
          <a:lstStyle/>
          <a:p>
            <a:fld id="{8B8FFB80-B2A6-9F44-BBE8-D1B5923FC10E}" type="slidenum">
              <a:rPr lang="en-GB" smtClean="0"/>
              <a:t>‹#›</a:t>
            </a:fld>
            <a:endParaRPr lang="en-GB"/>
          </a:p>
        </p:txBody>
      </p:sp>
    </p:spTree>
    <p:extLst>
      <p:ext uri="{BB962C8B-B14F-4D97-AF65-F5344CB8AC3E}">
        <p14:creationId xmlns:p14="http://schemas.microsoft.com/office/powerpoint/2010/main" val="1534676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526D7-99A2-189E-4731-5AD836C8B6A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40E71F3B-3465-6FD9-F005-C7B9C8B811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21B97ECB-1E49-09A2-A23B-0D8089E133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B99AD7C-A50B-2C4B-E351-A2B8920B9379}"/>
              </a:ext>
            </a:extLst>
          </p:cNvPr>
          <p:cNvSpPr>
            <a:spLocks noGrp="1"/>
          </p:cNvSpPr>
          <p:nvPr>
            <p:ph type="dt" sz="half" idx="10"/>
          </p:nvPr>
        </p:nvSpPr>
        <p:spPr/>
        <p:txBody>
          <a:bodyPr/>
          <a:lstStyle/>
          <a:p>
            <a:fld id="{4FCA32F5-9EC3-CE43-92BC-9D3DB4C9B4DC}" type="datetimeFigureOut">
              <a:rPr lang="en-GB" smtClean="0"/>
              <a:t>12/01/2024</a:t>
            </a:fld>
            <a:endParaRPr lang="en-GB"/>
          </a:p>
        </p:txBody>
      </p:sp>
      <p:sp>
        <p:nvSpPr>
          <p:cNvPr id="6" name="Footer Placeholder 5">
            <a:extLst>
              <a:ext uri="{FF2B5EF4-FFF2-40B4-BE49-F238E27FC236}">
                <a16:creationId xmlns:a16="http://schemas.microsoft.com/office/drawing/2014/main" id="{2336CFCF-7E91-3CB9-55AA-91155E1AB23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178B851-6E3C-7736-B2B4-0441109D66A4}"/>
              </a:ext>
            </a:extLst>
          </p:cNvPr>
          <p:cNvSpPr>
            <a:spLocks noGrp="1"/>
          </p:cNvSpPr>
          <p:nvPr>
            <p:ph type="sldNum" sz="quarter" idx="12"/>
          </p:nvPr>
        </p:nvSpPr>
        <p:spPr/>
        <p:txBody>
          <a:bodyPr/>
          <a:lstStyle/>
          <a:p>
            <a:fld id="{8B8FFB80-B2A6-9F44-BBE8-D1B5923FC10E}" type="slidenum">
              <a:rPr lang="en-GB" smtClean="0"/>
              <a:t>‹#›</a:t>
            </a:fld>
            <a:endParaRPr lang="en-GB"/>
          </a:p>
        </p:txBody>
      </p:sp>
    </p:spTree>
    <p:extLst>
      <p:ext uri="{BB962C8B-B14F-4D97-AF65-F5344CB8AC3E}">
        <p14:creationId xmlns:p14="http://schemas.microsoft.com/office/powerpoint/2010/main" val="967770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12180-AD78-614D-9F95-07A39692BCD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12F97B67-1DD7-6B1D-5EB7-A000A51CA1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BBB9FE2-9317-55B7-497E-0F438D1F3D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D2EADE1-72A7-AB13-3286-0884E6F2062B}"/>
              </a:ext>
            </a:extLst>
          </p:cNvPr>
          <p:cNvSpPr>
            <a:spLocks noGrp="1"/>
          </p:cNvSpPr>
          <p:nvPr>
            <p:ph type="dt" sz="half" idx="10"/>
          </p:nvPr>
        </p:nvSpPr>
        <p:spPr/>
        <p:txBody>
          <a:bodyPr/>
          <a:lstStyle/>
          <a:p>
            <a:fld id="{4FCA32F5-9EC3-CE43-92BC-9D3DB4C9B4DC}" type="datetimeFigureOut">
              <a:rPr lang="en-GB" smtClean="0"/>
              <a:t>12/01/2024</a:t>
            </a:fld>
            <a:endParaRPr lang="en-GB"/>
          </a:p>
        </p:txBody>
      </p:sp>
      <p:sp>
        <p:nvSpPr>
          <p:cNvPr id="6" name="Footer Placeholder 5">
            <a:extLst>
              <a:ext uri="{FF2B5EF4-FFF2-40B4-BE49-F238E27FC236}">
                <a16:creationId xmlns:a16="http://schemas.microsoft.com/office/drawing/2014/main" id="{324193E0-8A88-9F1D-F80F-62A93A57E6E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7A8F086-2665-773B-F539-A90EBAA6B977}"/>
              </a:ext>
            </a:extLst>
          </p:cNvPr>
          <p:cNvSpPr>
            <a:spLocks noGrp="1"/>
          </p:cNvSpPr>
          <p:nvPr>
            <p:ph type="sldNum" sz="quarter" idx="12"/>
          </p:nvPr>
        </p:nvSpPr>
        <p:spPr/>
        <p:txBody>
          <a:bodyPr/>
          <a:lstStyle/>
          <a:p>
            <a:fld id="{8B8FFB80-B2A6-9F44-BBE8-D1B5923FC10E}" type="slidenum">
              <a:rPr lang="en-GB" smtClean="0"/>
              <a:t>‹#›</a:t>
            </a:fld>
            <a:endParaRPr lang="en-GB"/>
          </a:p>
        </p:txBody>
      </p:sp>
    </p:spTree>
    <p:extLst>
      <p:ext uri="{BB962C8B-B14F-4D97-AF65-F5344CB8AC3E}">
        <p14:creationId xmlns:p14="http://schemas.microsoft.com/office/powerpoint/2010/main" val="4012266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0D3F54-28AB-5EBD-9850-2AF83A1467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9851BDB-D5A9-EA19-1158-B84455A854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64EE27E-3331-E111-7AD9-3623BBAC02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CA32F5-9EC3-CE43-92BC-9D3DB4C9B4DC}" type="datetimeFigureOut">
              <a:rPr lang="en-GB" smtClean="0"/>
              <a:t>12/01/2024</a:t>
            </a:fld>
            <a:endParaRPr lang="en-GB"/>
          </a:p>
        </p:txBody>
      </p:sp>
      <p:sp>
        <p:nvSpPr>
          <p:cNvPr id="5" name="Footer Placeholder 4">
            <a:extLst>
              <a:ext uri="{FF2B5EF4-FFF2-40B4-BE49-F238E27FC236}">
                <a16:creationId xmlns:a16="http://schemas.microsoft.com/office/drawing/2014/main" id="{A24749B2-6B4F-A0FF-1C96-66EAC8A57F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7D4E162-DDC3-D9BE-504A-10D4E1474C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8FFB80-B2A6-9F44-BBE8-D1B5923FC10E}" type="slidenum">
              <a:rPr lang="en-GB" smtClean="0"/>
              <a:t>‹#›</a:t>
            </a:fld>
            <a:endParaRPr lang="en-GB"/>
          </a:p>
        </p:txBody>
      </p:sp>
    </p:spTree>
    <p:extLst>
      <p:ext uri="{BB962C8B-B14F-4D97-AF65-F5344CB8AC3E}">
        <p14:creationId xmlns:p14="http://schemas.microsoft.com/office/powerpoint/2010/main" val="2176524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rugarem@liverpool.ac.uk"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mailto:ali.awan@kcl.ac.uk"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2.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hyperlink" Target="https://doi.org/10.1093/nar/gkab1053" TargetMode="External"/><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6.gif"/><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eg"/><Relationship Id="rId7" Type="http://schemas.openxmlformats.org/officeDocument/2006/relationships/image" Target="../media/image33.jp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jpeg"/><Relationship Id="rId9" Type="http://schemas.openxmlformats.org/officeDocument/2006/relationships/image" Target="../media/image35.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C8327B0-DA24-E573-C232-F7D7640F2487}"/>
              </a:ext>
            </a:extLst>
          </p:cNvPr>
          <p:cNvSpPr txBox="1">
            <a:spLocks/>
          </p:cNvSpPr>
          <p:nvPr/>
        </p:nvSpPr>
        <p:spPr>
          <a:xfrm>
            <a:off x="541283" y="2235200"/>
            <a:ext cx="11109434" cy="2387600"/>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i="1" dirty="0">
                <a:solidFill>
                  <a:srgbClr val="2F5497"/>
                </a:solidFill>
                <a:latin typeface="Helvetica" pitchFamily="2" charset="0"/>
              </a:rPr>
              <a:t>Bioinformatic Discovery of Clinically Relevant Splicing Variants in</a:t>
            </a:r>
            <a:br>
              <a:rPr lang="en-GB" dirty="0">
                <a:solidFill>
                  <a:srgbClr val="2F5497"/>
                </a:solidFill>
                <a:latin typeface="Helvetica" pitchFamily="2" charset="0"/>
              </a:rPr>
            </a:br>
            <a:r>
              <a:rPr lang="en-GB" i="1" dirty="0">
                <a:solidFill>
                  <a:srgbClr val="2F5497"/>
                </a:solidFill>
                <a:latin typeface="Helvetica" pitchFamily="2" charset="0"/>
              </a:rPr>
              <a:t>Public Datasets</a:t>
            </a:r>
            <a:endParaRPr lang="en-GB" dirty="0"/>
          </a:p>
        </p:txBody>
      </p:sp>
      <p:sp>
        <p:nvSpPr>
          <p:cNvPr id="7" name="Subtitle 2">
            <a:extLst>
              <a:ext uri="{FF2B5EF4-FFF2-40B4-BE49-F238E27FC236}">
                <a16:creationId xmlns:a16="http://schemas.microsoft.com/office/drawing/2014/main" id="{2CA85CD5-8392-FF0D-C57C-81B6F10971C1}"/>
              </a:ext>
            </a:extLst>
          </p:cNvPr>
          <p:cNvSpPr>
            <a:spLocks noGrp="1"/>
          </p:cNvSpPr>
          <p:nvPr>
            <p:ph type="subTitle" idx="1"/>
          </p:nvPr>
        </p:nvSpPr>
        <p:spPr>
          <a:xfrm>
            <a:off x="1524000" y="5664874"/>
            <a:ext cx="9144000" cy="873157"/>
          </a:xfrm>
        </p:spPr>
        <p:txBody>
          <a:bodyPr>
            <a:noAutofit/>
          </a:bodyPr>
          <a:lstStyle/>
          <a:p>
            <a:r>
              <a:rPr lang="en-GB" sz="2000" dirty="0"/>
              <a:t>Rugare Maruzani, </a:t>
            </a:r>
            <a:r>
              <a:rPr lang="en-GB" sz="2000" dirty="0">
                <a:hlinkClick r:id="rId3"/>
              </a:rPr>
              <a:t>r.maruzani@liverpool.ac.uk</a:t>
            </a:r>
            <a:r>
              <a:rPr lang="en-GB" sz="2000" dirty="0"/>
              <a:t>, University of Liverpool</a:t>
            </a:r>
          </a:p>
          <a:p>
            <a:r>
              <a:rPr lang="en-GB" sz="2000" b="1" dirty="0"/>
              <a:t>Supervisor</a:t>
            </a:r>
            <a:r>
              <a:rPr lang="en-GB" sz="2000" dirty="0"/>
              <a:t>: Dr Ali Awan, </a:t>
            </a:r>
            <a:r>
              <a:rPr lang="en-GB" sz="2000" dirty="0">
                <a:hlinkClick r:id="rId4"/>
              </a:rPr>
              <a:t>ali.awan@kcl.ac.uk</a:t>
            </a:r>
            <a:r>
              <a:rPr lang="en-GB" sz="2000" dirty="0"/>
              <a:t>, Genomics Innovation Unit, Guy’s Hospital</a:t>
            </a:r>
          </a:p>
        </p:txBody>
      </p:sp>
      <p:pic>
        <p:nvPicPr>
          <p:cNvPr id="8" name="Picture 2" descr="King's College London">
            <a:extLst>
              <a:ext uri="{FF2B5EF4-FFF2-40B4-BE49-F238E27FC236}">
                <a16:creationId xmlns:a16="http://schemas.microsoft.com/office/drawing/2014/main" id="{FEFBBD0A-6920-64DC-ED53-2D044B769D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298899" cy="990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E5A8D2A-AC54-2091-FF70-B2287A7D8E80}"/>
              </a:ext>
            </a:extLst>
          </p:cNvPr>
          <p:cNvPicPr>
            <a:picLocks noChangeAspect="1"/>
          </p:cNvPicPr>
          <p:nvPr/>
        </p:nvPicPr>
        <p:blipFill rotWithShape="1">
          <a:blip r:embed="rId6"/>
          <a:srcRect l="1" r="-358" b="-7217"/>
          <a:stretch/>
        </p:blipFill>
        <p:spPr>
          <a:xfrm>
            <a:off x="1403822" y="0"/>
            <a:ext cx="2651760" cy="1037452"/>
          </a:xfrm>
          <a:prstGeom prst="rect">
            <a:avLst/>
          </a:prstGeom>
        </p:spPr>
      </p:pic>
    </p:spTree>
    <p:extLst>
      <p:ext uri="{BB962C8B-B14F-4D97-AF65-F5344CB8AC3E}">
        <p14:creationId xmlns:p14="http://schemas.microsoft.com/office/powerpoint/2010/main" val="13891359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8C608-6405-C615-381B-DF738E8DD6F4}"/>
              </a:ext>
            </a:extLst>
          </p:cNvPr>
          <p:cNvSpPr>
            <a:spLocks noGrp="1"/>
          </p:cNvSpPr>
          <p:nvPr>
            <p:ph type="title"/>
          </p:nvPr>
        </p:nvSpPr>
        <p:spPr/>
        <p:txBody>
          <a:bodyPr/>
          <a:lstStyle/>
          <a:p>
            <a:r>
              <a:rPr lang="en-GB" dirty="0">
                <a:solidFill>
                  <a:schemeClr val="bg1"/>
                </a:solidFill>
              </a:rPr>
              <a:t>Project Aim </a:t>
            </a:r>
          </a:p>
        </p:txBody>
      </p:sp>
      <p:sp>
        <p:nvSpPr>
          <p:cNvPr id="4" name="Content Placeholder 2">
            <a:extLst>
              <a:ext uri="{FF2B5EF4-FFF2-40B4-BE49-F238E27FC236}">
                <a16:creationId xmlns:a16="http://schemas.microsoft.com/office/drawing/2014/main" id="{09CDFE1F-4313-F64D-B6D4-005C04F3EC10}"/>
              </a:ext>
            </a:extLst>
          </p:cNvPr>
          <p:cNvSpPr>
            <a:spLocks noGrp="1"/>
          </p:cNvSpPr>
          <p:nvPr>
            <p:ph idx="1"/>
          </p:nvPr>
        </p:nvSpPr>
        <p:spPr>
          <a:xfrm>
            <a:off x="747664" y="2708793"/>
            <a:ext cx="10515600" cy="1603375"/>
          </a:xfrm>
          <a:ln w="28575">
            <a:noFill/>
          </a:ln>
        </p:spPr>
        <p:txBody>
          <a:bodyPr>
            <a:normAutofit/>
          </a:bodyPr>
          <a:lstStyle/>
          <a:p>
            <a:pPr marL="0" indent="0" algn="ctr">
              <a:buNone/>
            </a:pPr>
            <a:r>
              <a:rPr lang="en-GB" sz="3200" dirty="0">
                <a:solidFill>
                  <a:schemeClr val="bg1"/>
                </a:solidFill>
              </a:rPr>
              <a:t>Develop a computational pipeline to characterise the effects that </a:t>
            </a:r>
            <a:r>
              <a:rPr lang="en-GB" sz="3200" dirty="0" err="1">
                <a:solidFill>
                  <a:schemeClr val="bg1"/>
                </a:solidFill>
              </a:rPr>
              <a:t>VUSs</a:t>
            </a:r>
            <a:r>
              <a:rPr lang="en-GB" sz="3200" dirty="0">
                <a:solidFill>
                  <a:schemeClr val="bg1"/>
                </a:solidFill>
              </a:rPr>
              <a:t> have on transcript splicing isoforms and expression levels</a:t>
            </a:r>
          </a:p>
        </p:txBody>
      </p:sp>
    </p:spTree>
    <p:extLst>
      <p:ext uri="{BB962C8B-B14F-4D97-AF65-F5344CB8AC3E}">
        <p14:creationId xmlns:p14="http://schemas.microsoft.com/office/powerpoint/2010/main" val="2559346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55DAF-B6CF-1632-1DF4-F34D424FE489}"/>
              </a:ext>
            </a:extLst>
          </p:cNvPr>
          <p:cNvSpPr>
            <a:spLocks noGrp="1"/>
          </p:cNvSpPr>
          <p:nvPr>
            <p:ph type="title"/>
          </p:nvPr>
        </p:nvSpPr>
        <p:spPr>
          <a:xfrm>
            <a:off x="838199" y="151854"/>
            <a:ext cx="7652658" cy="1325563"/>
          </a:xfrm>
        </p:spPr>
        <p:txBody>
          <a:bodyPr/>
          <a:lstStyle/>
          <a:p>
            <a:r>
              <a:rPr lang="en-GB" dirty="0"/>
              <a:t>Overview of Research Questions </a:t>
            </a:r>
          </a:p>
        </p:txBody>
      </p:sp>
      <p:sp>
        <p:nvSpPr>
          <p:cNvPr id="13" name="TextBox 12">
            <a:extLst>
              <a:ext uri="{FF2B5EF4-FFF2-40B4-BE49-F238E27FC236}">
                <a16:creationId xmlns:a16="http://schemas.microsoft.com/office/drawing/2014/main" id="{50F3D0B8-A2B2-4773-016F-814413B0D15D}"/>
              </a:ext>
            </a:extLst>
          </p:cNvPr>
          <p:cNvSpPr txBox="1"/>
          <p:nvPr/>
        </p:nvSpPr>
        <p:spPr>
          <a:xfrm>
            <a:off x="7898708" y="2149779"/>
            <a:ext cx="3474221" cy="369332"/>
          </a:xfrm>
          <a:prstGeom prst="rect">
            <a:avLst/>
          </a:prstGeom>
          <a:noFill/>
        </p:spPr>
        <p:txBody>
          <a:bodyPr wrap="none" rtlCol="0">
            <a:spAutoFit/>
          </a:bodyPr>
          <a:lstStyle/>
          <a:p>
            <a:r>
              <a:rPr lang="en-GB" b="1" dirty="0"/>
              <a:t>Which </a:t>
            </a:r>
            <a:r>
              <a:rPr lang="en-GB" b="1" dirty="0" err="1"/>
              <a:t>VUSs</a:t>
            </a:r>
            <a:r>
              <a:rPr lang="en-GB" b="1" dirty="0"/>
              <a:t> (if any) affect splicing </a:t>
            </a:r>
          </a:p>
        </p:txBody>
      </p:sp>
      <p:sp>
        <p:nvSpPr>
          <p:cNvPr id="14" name="TextBox 13">
            <a:extLst>
              <a:ext uri="{FF2B5EF4-FFF2-40B4-BE49-F238E27FC236}">
                <a16:creationId xmlns:a16="http://schemas.microsoft.com/office/drawing/2014/main" id="{A598449F-C7F6-F174-99D9-035FCFCA199E}"/>
              </a:ext>
            </a:extLst>
          </p:cNvPr>
          <p:cNvSpPr txBox="1"/>
          <p:nvPr/>
        </p:nvSpPr>
        <p:spPr>
          <a:xfrm>
            <a:off x="553209" y="2149779"/>
            <a:ext cx="3891258" cy="369332"/>
          </a:xfrm>
          <a:prstGeom prst="rect">
            <a:avLst/>
          </a:prstGeom>
          <a:noFill/>
        </p:spPr>
        <p:txBody>
          <a:bodyPr wrap="none" rtlCol="0">
            <a:spAutoFit/>
          </a:bodyPr>
          <a:lstStyle/>
          <a:p>
            <a:r>
              <a:rPr lang="en-GB" b="1" dirty="0"/>
              <a:t>Which </a:t>
            </a:r>
            <a:r>
              <a:rPr lang="en-GB" b="1" dirty="0" err="1"/>
              <a:t>VUSs</a:t>
            </a:r>
            <a:r>
              <a:rPr lang="en-GB" b="1" dirty="0"/>
              <a:t> (if any) affect expression? </a:t>
            </a:r>
          </a:p>
        </p:txBody>
      </p:sp>
      <p:pic>
        <p:nvPicPr>
          <p:cNvPr id="22" name="Picture 21" descr="A picture containing text, screenshot, font, design&#10;&#10;Description automatically generated">
            <a:extLst>
              <a:ext uri="{FF2B5EF4-FFF2-40B4-BE49-F238E27FC236}">
                <a16:creationId xmlns:a16="http://schemas.microsoft.com/office/drawing/2014/main" id="{9C1B1F06-623A-60B0-8867-884FBA8530C7}"/>
              </a:ext>
            </a:extLst>
          </p:cNvPr>
          <p:cNvPicPr>
            <a:picLocks noChangeAspect="1"/>
          </p:cNvPicPr>
          <p:nvPr/>
        </p:nvPicPr>
        <p:blipFill rotWithShape="1">
          <a:blip r:embed="rId3"/>
          <a:srcRect t="27676" r="46078" b="47789"/>
          <a:stretch/>
        </p:blipFill>
        <p:spPr>
          <a:xfrm>
            <a:off x="134303" y="2857113"/>
            <a:ext cx="5961697" cy="1552049"/>
          </a:xfrm>
          <a:prstGeom prst="rect">
            <a:avLst/>
          </a:prstGeom>
        </p:spPr>
      </p:pic>
      <p:pic>
        <p:nvPicPr>
          <p:cNvPr id="24" name="Picture 23" descr="A picture containing text, screenshot, font, design&#10;&#10;Description automatically generated">
            <a:extLst>
              <a:ext uri="{FF2B5EF4-FFF2-40B4-BE49-F238E27FC236}">
                <a16:creationId xmlns:a16="http://schemas.microsoft.com/office/drawing/2014/main" id="{D71586CE-74D1-E46C-87D3-A27C37E08E57}"/>
              </a:ext>
            </a:extLst>
          </p:cNvPr>
          <p:cNvPicPr>
            <a:picLocks noChangeAspect="1"/>
          </p:cNvPicPr>
          <p:nvPr/>
        </p:nvPicPr>
        <p:blipFill rotWithShape="1">
          <a:blip r:embed="rId3"/>
          <a:srcRect l="57919" t="61609" r="3085"/>
          <a:stretch/>
        </p:blipFill>
        <p:spPr>
          <a:xfrm>
            <a:off x="7079638" y="2817709"/>
            <a:ext cx="5112362" cy="2879545"/>
          </a:xfrm>
          <a:prstGeom prst="rect">
            <a:avLst/>
          </a:prstGeom>
        </p:spPr>
      </p:pic>
      <p:sp>
        <p:nvSpPr>
          <p:cNvPr id="25" name="TextBox 24">
            <a:extLst>
              <a:ext uri="{FF2B5EF4-FFF2-40B4-BE49-F238E27FC236}">
                <a16:creationId xmlns:a16="http://schemas.microsoft.com/office/drawing/2014/main" id="{79DBC2FD-B783-A2B7-9B2F-005AFEEA5FD7}"/>
              </a:ext>
            </a:extLst>
          </p:cNvPr>
          <p:cNvSpPr txBox="1"/>
          <p:nvPr/>
        </p:nvSpPr>
        <p:spPr>
          <a:xfrm>
            <a:off x="7501560" y="4714506"/>
            <a:ext cx="490840" cy="292388"/>
          </a:xfrm>
          <a:prstGeom prst="rect">
            <a:avLst/>
          </a:prstGeom>
          <a:noFill/>
        </p:spPr>
        <p:txBody>
          <a:bodyPr wrap="none" rtlCol="0">
            <a:spAutoFit/>
          </a:bodyPr>
          <a:lstStyle/>
          <a:p>
            <a:r>
              <a:rPr lang="en-GB" sz="1300" dirty="0"/>
              <a:t>DNA</a:t>
            </a:r>
          </a:p>
        </p:txBody>
      </p:sp>
      <p:sp>
        <p:nvSpPr>
          <p:cNvPr id="26" name="TextBox 25">
            <a:extLst>
              <a:ext uri="{FF2B5EF4-FFF2-40B4-BE49-F238E27FC236}">
                <a16:creationId xmlns:a16="http://schemas.microsoft.com/office/drawing/2014/main" id="{C47FBD08-3C4B-B38D-C1C5-7E34B0B84559}"/>
              </a:ext>
            </a:extLst>
          </p:cNvPr>
          <p:cNvSpPr txBox="1"/>
          <p:nvPr/>
        </p:nvSpPr>
        <p:spPr>
          <a:xfrm>
            <a:off x="7513434" y="3835653"/>
            <a:ext cx="490840" cy="292388"/>
          </a:xfrm>
          <a:prstGeom prst="rect">
            <a:avLst/>
          </a:prstGeom>
          <a:noFill/>
        </p:spPr>
        <p:txBody>
          <a:bodyPr wrap="none" rtlCol="0">
            <a:spAutoFit/>
          </a:bodyPr>
          <a:lstStyle/>
          <a:p>
            <a:r>
              <a:rPr lang="en-GB" sz="1300" dirty="0"/>
              <a:t>DNA</a:t>
            </a:r>
          </a:p>
        </p:txBody>
      </p:sp>
      <p:pic>
        <p:nvPicPr>
          <p:cNvPr id="28" name="Picture 27" descr="A screenshot of a computer&#10;&#10;Description automatically generated with low confidence">
            <a:extLst>
              <a:ext uri="{FF2B5EF4-FFF2-40B4-BE49-F238E27FC236}">
                <a16:creationId xmlns:a16="http://schemas.microsoft.com/office/drawing/2014/main" id="{BB514E9D-D185-EDE1-0FA9-B1022983A960}"/>
              </a:ext>
            </a:extLst>
          </p:cNvPr>
          <p:cNvPicPr>
            <a:picLocks noChangeAspect="1"/>
          </p:cNvPicPr>
          <p:nvPr/>
        </p:nvPicPr>
        <p:blipFill rotWithShape="1">
          <a:blip r:embed="rId4"/>
          <a:srcRect l="64456" t="61024" r="4652" b="4074"/>
          <a:stretch/>
        </p:blipFill>
        <p:spPr>
          <a:xfrm>
            <a:off x="7960126" y="2796193"/>
            <a:ext cx="3953514" cy="2555545"/>
          </a:xfrm>
          <a:prstGeom prst="rect">
            <a:avLst/>
          </a:prstGeom>
        </p:spPr>
      </p:pic>
    </p:spTree>
    <p:extLst>
      <p:ext uri="{BB962C8B-B14F-4D97-AF65-F5344CB8AC3E}">
        <p14:creationId xmlns:p14="http://schemas.microsoft.com/office/powerpoint/2010/main" val="1090245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9A387-4E92-0A14-BE61-1B7835B687B8}"/>
              </a:ext>
            </a:extLst>
          </p:cNvPr>
          <p:cNvSpPr>
            <a:spLocks noGrp="1"/>
          </p:cNvSpPr>
          <p:nvPr>
            <p:ph type="title"/>
          </p:nvPr>
        </p:nvSpPr>
        <p:spPr/>
        <p:txBody>
          <a:bodyPr/>
          <a:lstStyle/>
          <a:p>
            <a:r>
              <a:rPr lang="en-GB" dirty="0"/>
              <a:t>The Sequence Read Archive </a:t>
            </a:r>
          </a:p>
        </p:txBody>
      </p:sp>
      <p:sp>
        <p:nvSpPr>
          <p:cNvPr id="3" name="Content Placeholder 2">
            <a:extLst>
              <a:ext uri="{FF2B5EF4-FFF2-40B4-BE49-F238E27FC236}">
                <a16:creationId xmlns:a16="http://schemas.microsoft.com/office/drawing/2014/main" id="{F2D84CCA-92EC-35A4-F87B-8B0CDD29BDA9}"/>
              </a:ext>
            </a:extLst>
          </p:cNvPr>
          <p:cNvSpPr>
            <a:spLocks noGrp="1"/>
          </p:cNvSpPr>
          <p:nvPr>
            <p:ph idx="1"/>
          </p:nvPr>
        </p:nvSpPr>
        <p:spPr>
          <a:xfrm>
            <a:off x="838200" y="1901039"/>
            <a:ext cx="10515600" cy="4356070"/>
          </a:xfrm>
        </p:spPr>
        <p:txBody>
          <a:bodyPr>
            <a:normAutofit/>
          </a:bodyPr>
          <a:lstStyle/>
          <a:p>
            <a:r>
              <a:rPr lang="en-GB" dirty="0"/>
              <a:t>SRA is the largest (mostly) public repository of NGS data, upwards of 17 Petabytes of data – </a:t>
            </a:r>
            <a:r>
              <a:rPr lang="en-GB" b="1" dirty="0"/>
              <a:t>1 Petabytes </a:t>
            </a:r>
            <a:r>
              <a:rPr lang="en-GB" dirty="0"/>
              <a:t>= </a:t>
            </a:r>
            <a:r>
              <a:rPr lang="en-GB" b="1" dirty="0"/>
              <a:t>1 million Gb </a:t>
            </a:r>
          </a:p>
          <a:p>
            <a:r>
              <a:rPr lang="en-GB" dirty="0"/>
              <a:t>The database contains both DNA and RNA sequencing data from mostly human and mouse </a:t>
            </a:r>
          </a:p>
          <a:p>
            <a:r>
              <a:rPr lang="en-GB" dirty="0"/>
              <a:t>We are searching RNA sequencing data</a:t>
            </a:r>
          </a:p>
          <a:p>
            <a:r>
              <a:rPr lang="en-GB" dirty="0">
                <a:solidFill>
                  <a:schemeClr val="accent1">
                    <a:lumMod val="75000"/>
                  </a:schemeClr>
                </a:solidFill>
              </a:rPr>
              <a:t>Querying the SRA for samples with a particular sequence is a huge challenge due to the size of the database</a:t>
            </a:r>
          </a:p>
        </p:txBody>
      </p:sp>
    </p:spTree>
    <p:extLst>
      <p:ext uri="{BB962C8B-B14F-4D97-AF65-F5344CB8AC3E}">
        <p14:creationId xmlns:p14="http://schemas.microsoft.com/office/powerpoint/2010/main" val="1817418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DE7"/>
        </a:solidFill>
        <a:effectLst/>
      </p:bgPr>
    </p:bg>
    <p:spTree>
      <p:nvGrpSpPr>
        <p:cNvPr id="1" name=""/>
        <p:cNvGrpSpPr/>
        <p:nvPr/>
      </p:nvGrpSpPr>
      <p:grpSpPr>
        <a:xfrm>
          <a:off x="0" y="0"/>
          <a:ext cx="0" cy="0"/>
          <a:chOff x="0" y="0"/>
          <a:chExt cx="0" cy="0"/>
        </a:xfrm>
      </p:grpSpPr>
      <p:pic>
        <p:nvPicPr>
          <p:cNvPr id="6" name="Screen Recording 2023-06-10 at 10.51.14">
            <a:hlinkClick r:id="" action="ppaction://media"/>
            <a:extLst>
              <a:ext uri="{FF2B5EF4-FFF2-40B4-BE49-F238E27FC236}">
                <a16:creationId xmlns:a16="http://schemas.microsoft.com/office/drawing/2014/main" id="{62F3AE1A-F19E-E495-C4FC-4AE59E7033F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389" t="10285" r="37836" b="52572"/>
          <a:stretch/>
        </p:blipFill>
        <p:spPr>
          <a:xfrm>
            <a:off x="91440" y="1092350"/>
            <a:ext cx="12085174" cy="4697050"/>
          </a:xfrm>
          <a:prstGeom prst="rect">
            <a:avLst/>
          </a:prstGeom>
        </p:spPr>
      </p:pic>
    </p:spTree>
    <p:extLst>
      <p:ext uri="{BB962C8B-B14F-4D97-AF65-F5344CB8AC3E}">
        <p14:creationId xmlns:p14="http://schemas.microsoft.com/office/powerpoint/2010/main" val="396856540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mute="1">
                <p:cTn id="7" repeatCount="indefinite" fill="hold" display="0">
                  <p:stCondLst>
                    <p:cond delay="indefinite"/>
                  </p:stCondLst>
                </p:cTn>
                <p:tgtEl>
                  <p:spTgt spid="6"/>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9A387-4E92-0A14-BE61-1B7835B687B8}"/>
              </a:ext>
            </a:extLst>
          </p:cNvPr>
          <p:cNvSpPr>
            <a:spLocks noGrp="1"/>
          </p:cNvSpPr>
          <p:nvPr>
            <p:ph type="title"/>
          </p:nvPr>
        </p:nvSpPr>
        <p:spPr>
          <a:xfrm>
            <a:off x="838200" y="117475"/>
            <a:ext cx="10515600" cy="1325563"/>
          </a:xfrm>
        </p:spPr>
        <p:txBody>
          <a:bodyPr/>
          <a:lstStyle/>
          <a:p>
            <a:r>
              <a:rPr lang="en-GB" dirty="0"/>
              <a:t>The SRA Explosive Growth</a:t>
            </a:r>
          </a:p>
        </p:txBody>
      </p:sp>
      <p:pic>
        <p:nvPicPr>
          <p:cNvPr id="4" name="New picture">
            <a:extLst>
              <a:ext uri="{FF2B5EF4-FFF2-40B4-BE49-F238E27FC236}">
                <a16:creationId xmlns:a16="http://schemas.microsoft.com/office/drawing/2014/main" id="{426A7C79-DA53-5087-A92C-0877F704A9EB}"/>
              </a:ext>
            </a:extLst>
          </p:cNvPr>
          <p:cNvPicPr/>
          <p:nvPr/>
        </p:nvPicPr>
        <p:blipFill rotWithShape="1">
          <a:blip r:embed="rId2"/>
          <a:srcRect t="7883"/>
          <a:stretch/>
        </p:blipFill>
        <p:spPr>
          <a:xfrm>
            <a:off x="2357438" y="1648496"/>
            <a:ext cx="7072311" cy="4678789"/>
          </a:xfrm>
          <a:prstGeom prst="rect">
            <a:avLst/>
          </a:prstGeom>
        </p:spPr>
      </p:pic>
      <p:sp>
        <p:nvSpPr>
          <p:cNvPr id="5" name="TextBox 4">
            <a:extLst>
              <a:ext uri="{FF2B5EF4-FFF2-40B4-BE49-F238E27FC236}">
                <a16:creationId xmlns:a16="http://schemas.microsoft.com/office/drawing/2014/main" id="{DB9AD65D-674E-97DF-4241-466016AF0589}"/>
              </a:ext>
            </a:extLst>
          </p:cNvPr>
          <p:cNvSpPr txBox="1"/>
          <p:nvPr/>
        </p:nvSpPr>
        <p:spPr>
          <a:xfrm>
            <a:off x="163927" y="6486609"/>
            <a:ext cx="12053300" cy="253916"/>
          </a:xfrm>
          <a:prstGeom prst="rect">
            <a:avLst/>
          </a:prstGeom>
          <a:noFill/>
        </p:spPr>
        <p:txBody>
          <a:bodyPr wrap="none" rtlCol="0">
            <a:spAutoFit/>
          </a:bodyPr>
          <a:lstStyle/>
          <a:p>
            <a:r>
              <a:rPr lang="en-GB" sz="1050" b="0" i="0" u="none" strike="noStrike" dirty="0">
                <a:solidFill>
                  <a:srgbClr val="2A2A2A"/>
                </a:solidFill>
                <a:effectLst/>
                <a:latin typeface="Source Sans Pro" panose="020B0503030403020204" pitchFamily="34" charset="0"/>
              </a:rPr>
              <a:t>Kenneth Katz and others, </a:t>
            </a:r>
            <a:r>
              <a:rPr lang="en-GB" sz="1050" b="1" i="0" u="none" strike="noStrike" dirty="0">
                <a:solidFill>
                  <a:srgbClr val="2A2A2A"/>
                </a:solidFill>
                <a:effectLst/>
                <a:latin typeface="Source Sans Pro" panose="020B0503030403020204" pitchFamily="34" charset="0"/>
              </a:rPr>
              <a:t>The Sequence Read Archive: a decade more of explosive growth</a:t>
            </a:r>
            <a:r>
              <a:rPr lang="en-GB" sz="1050" b="0" i="0" u="none" strike="noStrike" dirty="0">
                <a:solidFill>
                  <a:srgbClr val="2A2A2A"/>
                </a:solidFill>
                <a:effectLst/>
                <a:latin typeface="Source Sans Pro" panose="020B0503030403020204" pitchFamily="34" charset="0"/>
              </a:rPr>
              <a:t>, </a:t>
            </a:r>
            <a:r>
              <a:rPr lang="en-GB" sz="1050" b="0" i="1" u="none" strike="noStrike" dirty="0">
                <a:solidFill>
                  <a:srgbClr val="2A2A2A"/>
                </a:solidFill>
                <a:effectLst/>
                <a:latin typeface="Source Sans Pro" panose="020B0503030403020204" pitchFamily="34" charset="0"/>
              </a:rPr>
              <a:t>Nucleic Acids Research</a:t>
            </a:r>
            <a:r>
              <a:rPr lang="en-GB" sz="1050" b="0" i="0" u="none" strike="noStrike" dirty="0">
                <a:solidFill>
                  <a:srgbClr val="2A2A2A"/>
                </a:solidFill>
                <a:effectLst/>
                <a:latin typeface="Source Sans Pro" panose="020B0503030403020204" pitchFamily="34" charset="0"/>
              </a:rPr>
              <a:t>, Volume 50, Issue </a:t>
            </a:r>
            <a:r>
              <a:rPr lang="en-GB" sz="1050" b="0" i="0" u="none" strike="noStrike" dirty="0" err="1">
                <a:solidFill>
                  <a:srgbClr val="2A2A2A"/>
                </a:solidFill>
                <a:effectLst/>
                <a:latin typeface="Source Sans Pro" panose="020B0503030403020204" pitchFamily="34" charset="0"/>
              </a:rPr>
              <a:t>D1</a:t>
            </a:r>
            <a:r>
              <a:rPr lang="en-GB" sz="1050" b="0" i="0" u="none" strike="noStrike" dirty="0">
                <a:solidFill>
                  <a:srgbClr val="2A2A2A"/>
                </a:solidFill>
                <a:effectLst/>
                <a:latin typeface="Source Sans Pro" panose="020B0503030403020204" pitchFamily="34" charset="0"/>
              </a:rPr>
              <a:t>, 7 January 2022, Pages </a:t>
            </a:r>
            <a:r>
              <a:rPr lang="en-GB" sz="1050" b="0" i="0" u="none" strike="noStrike" dirty="0" err="1">
                <a:solidFill>
                  <a:srgbClr val="2A2A2A"/>
                </a:solidFill>
                <a:effectLst/>
                <a:latin typeface="Source Sans Pro" panose="020B0503030403020204" pitchFamily="34" charset="0"/>
              </a:rPr>
              <a:t>D387</a:t>
            </a:r>
            <a:r>
              <a:rPr lang="en-GB" sz="1050" b="0" i="0" u="none" strike="noStrike" dirty="0">
                <a:solidFill>
                  <a:srgbClr val="2A2A2A"/>
                </a:solidFill>
                <a:effectLst/>
                <a:latin typeface="Source Sans Pro" panose="020B0503030403020204" pitchFamily="34" charset="0"/>
              </a:rPr>
              <a:t>–</a:t>
            </a:r>
            <a:r>
              <a:rPr lang="en-GB" sz="1050" b="0" i="0" u="none" strike="noStrike" dirty="0" err="1">
                <a:solidFill>
                  <a:srgbClr val="2A2A2A"/>
                </a:solidFill>
                <a:effectLst/>
                <a:latin typeface="Source Sans Pro" panose="020B0503030403020204" pitchFamily="34" charset="0"/>
              </a:rPr>
              <a:t>D390</a:t>
            </a:r>
            <a:r>
              <a:rPr lang="en-GB" sz="1050" b="0" i="0" u="none" strike="noStrike" dirty="0">
                <a:solidFill>
                  <a:srgbClr val="2A2A2A"/>
                </a:solidFill>
                <a:effectLst/>
                <a:latin typeface="Source Sans Pro" panose="020B0503030403020204" pitchFamily="34" charset="0"/>
              </a:rPr>
              <a:t>, </a:t>
            </a:r>
            <a:r>
              <a:rPr lang="en-GB" sz="1050" b="0" i="0" u="none" strike="noStrike" dirty="0">
                <a:solidFill>
                  <a:srgbClr val="006FB7"/>
                </a:solidFill>
                <a:effectLst/>
                <a:latin typeface="Source Sans Pro" panose="020B0503030403020204" pitchFamily="34" charset="0"/>
                <a:hlinkClick r:id="rId3"/>
              </a:rPr>
              <a:t>https://doi.org/10.1093/nar/gkab1053</a:t>
            </a:r>
            <a:endParaRPr lang="en-GB" sz="1050" dirty="0"/>
          </a:p>
        </p:txBody>
      </p:sp>
    </p:spTree>
    <p:extLst>
      <p:ext uri="{BB962C8B-B14F-4D97-AF65-F5344CB8AC3E}">
        <p14:creationId xmlns:p14="http://schemas.microsoft.com/office/powerpoint/2010/main" val="1680689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9A387-4E92-0A14-BE61-1B7835B687B8}"/>
              </a:ext>
            </a:extLst>
          </p:cNvPr>
          <p:cNvSpPr>
            <a:spLocks noGrp="1"/>
          </p:cNvSpPr>
          <p:nvPr>
            <p:ph type="title"/>
          </p:nvPr>
        </p:nvSpPr>
        <p:spPr>
          <a:xfrm>
            <a:off x="838200" y="117475"/>
            <a:ext cx="10515600" cy="1325563"/>
          </a:xfrm>
        </p:spPr>
        <p:txBody>
          <a:bodyPr/>
          <a:lstStyle/>
          <a:p>
            <a:r>
              <a:rPr lang="en-GB" dirty="0"/>
              <a:t>The Querying Problem</a:t>
            </a:r>
          </a:p>
        </p:txBody>
      </p:sp>
      <p:pic>
        <p:nvPicPr>
          <p:cNvPr id="3074" name="Picture 2">
            <a:extLst>
              <a:ext uri="{FF2B5EF4-FFF2-40B4-BE49-F238E27FC236}">
                <a16:creationId xmlns:a16="http://schemas.microsoft.com/office/drawing/2014/main" id="{CA97CB22-087E-A6E6-975F-3ACF4C3FA6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3826" y="319644"/>
            <a:ext cx="1996617" cy="31093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EF5A459-E6A3-A8C1-8F5F-B043E72EB76D}"/>
              </a:ext>
            </a:extLst>
          </p:cNvPr>
          <p:cNvSpPr txBox="1"/>
          <p:nvPr/>
        </p:nvSpPr>
        <p:spPr>
          <a:xfrm>
            <a:off x="1009745" y="2104493"/>
            <a:ext cx="2253502" cy="369332"/>
          </a:xfrm>
          <a:prstGeom prst="rect">
            <a:avLst/>
          </a:prstGeom>
          <a:noFill/>
        </p:spPr>
        <p:txBody>
          <a:bodyPr wrap="none" rtlCol="0">
            <a:spAutoFit/>
          </a:bodyPr>
          <a:lstStyle/>
          <a:p>
            <a:r>
              <a:rPr lang="en-GB" b="0" i="1" u="none" strike="noStrike" dirty="0">
                <a:solidFill>
                  <a:srgbClr val="374151"/>
                </a:solidFill>
                <a:effectLst/>
                <a:latin typeface="Söhne"/>
              </a:rPr>
              <a:t>"Harry - </a:t>
            </a:r>
            <a:r>
              <a:rPr lang="en-GB" b="0" i="1" u="none" strike="noStrike" dirty="0" err="1">
                <a:solidFill>
                  <a:srgbClr val="374151"/>
                </a:solidFill>
                <a:effectLst/>
                <a:latin typeface="Söhne"/>
              </a:rPr>
              <a:t>yer</a:t>
            </a:r>
            <a:r>
              <a:rPr lang="en-GB" b="0" i="1" u="none" strike="noStrike" dirty="0">
                <a:solidFill>
                  <a:srgbClr val="374151"/>
                </a:solidFill>
                <a:effectLst/>
                <a:latin typeface="Söhne"/>
              </a:rPr>
              <a:t> a wizard."</a:t>
            </a:r>
            <a:endParaRPr lang="en-GB" i="1" dirty="0"/>
          </a:p>
        </p:txBody>
      </p:sp>
      <p:sp>
        <p:nvSpPr>
          <p:cNvPr id="8" name="TextBox 7">
            <a:extLst>
              <a:ext uri="{FF2B5EF4-FFF2-40B4-BE49-F238E27FC236}">
                <a16:creationId xmlns:a16="http://schemas.microsoft.com/office/drawing/2014/main" id="{F800818E-B41D-47E8-7741-C2B15C55D00A}"/>
              </a:ext>
            </a:extLst>
          </p:cNvPr>
          <p:cNvSpPr txBox="1"/>
          <p:nvPr/>
        </p:nvSpPr>
        <p:spPr>
          <a:xfrm>
            <a:off x="2666709" y="2461955"/>
            <a:ext cx="3213637" cy="369332"/>
          </a:xfrm>
          <a:prstGeom prst="rect">
            <a:avLst/>
          </a:prstGeom>
          <a:noFill/>
        </p:spPr>
        <p:txBody>
          <a:bodyPr wrap="none" rtlCol="0">
            <a:spAutoFit/>
          </a:bodyPr>
          <a:lstStyle/>
          <a:p>
            <a:r>
              <a:rPr lang="en-GB" b="0" i="1" u="none" strike="noStrike" dirty="0">
                <a:solidFill>
                  <a:srgbClr val="374151"/>
                </a:solidFill>
                <a:effectLst/>
                <a:latin typeface="Söhne"/>
              </a:rPr>
              <a:t>"The road goes ever on and on."</a:t>
            </a:r>
            <a:endParaRPr lang="en-GB" i="1" dirty="0"/>
          </a:p>
        </p:txBody>
      </p:sp>
      <p:sp>
        <p:nvSpPr>
          <p:cNvPr id="9" name="TextBox 8">
            <a:extLst>
              <a:ext uri="{FF2B5EF4-FFF2-40B4-BE49-F238E27FC236}">
                <a16:creationId xmlns:a16="http://schemas.microsoft.com/office/drawing/2014/main" id="{946F0954-24FA-CD66-5B64-8F3B27A0E6C7}"/>
              </a:ext>
            </a:extLst>
          </p:cNvPr>
          <p:cNvSpPr txBox="1"/>
          <p:nvPr/>
        </p:nvSpPr>
        <p:spPr>
          <a:xfrm>
            <a:off x="701737" y="2829409"/>
            <a:ext cx="4447692" cy="369332"/>
          </a:xfrm>
          <a:prstGeom prst="rect">
            <a:avLst/>
          </a:prstGeom>
          <a:noFill/>
        </p:spPr>
        <p:txBody>
          <a:bodyPr wrap="none" rtlCol="0">
            <a:spAutoFit/>
          </a:bodyPr>
          <a:lstStyle/>
          <a:p>
            <a:r>
              <a:rPr lang="en-GB" b="0" i="1" u="none" strike="noStrike" dirty="0">
                <a:solidFill>
                  <a:srgbClr val="374151"/>
                </a:solidFill>
                <a:effectLst/>
                <a:latin typeface="Söhne"/>
              </a:rPr>
              <a:t>"In a hole in the ground there lived a hobbit."</a:t>
            </a:r>
            <a:endParaRPr lang="en-GB" i="1" dirty="0"/>
          </a:p>
        </p:txBody>
      </p:sp>
      <p:pic>
        <p:nvPicPr>
          <p:cNvPr id="3076" name="Picture 4">
            <a:extLst>
              <a:ext uri="{FF2B5EF4-FFF2-40B4-BE49-F238E27FC236}">
                <a16:creationId xmlns:a16="http://schemas.microsoft.com/office/drawing/2014/main" id="{2D3E6F25-95CA-FB5F-929E-FED804E860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4424" y="3860196"/>
            <a:ext cx="2379475" cy="297856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3BC9AE22-DECD-00FA-DE9D-0FA13994D3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99844" y="881341"/>
            <a:ext cx="2027842" cy="310935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8A725DA-0EB9-D169-E63A-49860ED94D92}"/>
              </a:ext>
            </a:extLst>
          </p:cNvPr>
          <p:cNvSpPr txBox="1"/>
          <p:nvPr/>
        </p:nvSpPr>
        <p:spPr>
          <a:xfrm>
            <a:off x="145783" y="1257433"/>
            <a:ext cx="5559599" cy="369332"/>
          </a:xfrm>
          <a:prstGeom prst="rect">
            <a:avLst/>
          </a:prstGeom>
          <a:noFill/>
        </p:spPr>
        <p:txBody>
          <a:bodyPr wrap="none" rtlCol="0">
            <a:spAutoFit/>
          </a:bodyPr>
          <a:lstStyle/>
          <a:p>
            <a:r>
              <a:rPr lang="en-GB" b="1" dirty="0"/>
              <a:t>Which book does each sentence appear in? What page? </a:t>
            </a:r>
          </a:p>
        </p:txBody>
      </p:sp>
      <p:sp>
        <p:nvSpPr>
          <p:cNvPr id="11" name="TextBox 10">
            <a:extLst>
              <a:ext uri="{FF2B5EF4-FFF2-40B4-BE49-F238E27FC236}">
                <a16:creationId xmlns:a16="http://schemas.microsoft.com/office/drawing/2014/main" id="{7039376E-7295-7D7B-C8F0-819DFF4FF4AC}"/>
              </a:ext>
            </a:extLst>
          </p:cNvPr>
          <p:cNvSpPr txBox="1"/>
          <p:nvPr/>
        </p:nvSpPr>
        <p:spPr>
          <a:xfrm>
            <a:off x="0" y="3850204"/>
            <a:ext cx="7857664" cy="3477875"/>
          </a:xfrm>
          <a:prstGeom prst="rect">
            <a:avLst/>
          </a:prstGeom>
          <a:noFill/>
        </p:spPr>
        <p:txBody>
          <a:bodyPr wrap="none" rtlCol="0">
            <a:spAutoFit/>
          </a:bodyPr>
          <a:lstStyle/>
          <a:p>
            <a:pPr algn="ctr"/>
            <a:r>
              <a:rPr lang="en-GB" sz="2000" b="1" dirty="0"/>
              <a:t>Index</a:t>
            </a:r>
          </a:p>
          <a:p>
            <a:pPr algn="ctr"/>
            <a:r>
              <a:rPr lang="en-GB" sz="2000" dirty="0"/>
              <a:t>...</a:t>
            </a:r>
          </a:p>
          <a:p>
            <a:r>
              <a:rPr lang="en-GB" sz="2000" b="0" i="0" u="none" strike="noStrike" dirty="0">
                <a:solidFill>
                  <a:srgbClr val="374151"/>
                </a:solidFill>
                <a:effectLst/>
                <a:latin typeface="Söhne"/>
              </a:rPr>
              <a:t>“Harry - </a:t>
            </a:r>
            <a:r>
              <a:rPr lang="en-GB" sz="2000" b="0" i="0" u="none" strike="noStrike" dirty="0" err="1">
                <a:solidFill>
                  <a:srgbClr val="374151"/>
                </a:solidFill>
                <a:effectLst/>
                <a:latin typeface="Söhne"/>
              </a:rPr>
              <a:t>yer</a:t>
            </a:r>
            <a:r>
              <a:rPr lang="en-GB" sz="2000" b="0" i="0" u="none" strike="noStrike" dirty="0">
                <a:solidFill>
                  <a:srgbClr val="374151"/>
                </a:solidFill>
                <a:effectLst/>
                <a:latin typeface="Söhne"/>
              </a:rPr>
              <a:t> a wizard.”, </a:t>
            </a:r>
            <a:r>
              <a:rPr lang="en-GB" sz="2000" b="1" dirty="0">
                <a:solidFill>
                  <a:srgbClr val="374151"/>
                </a:solidFill>
                <a:latin typeface="Söhne"/>
              </a:rPr>
              <a:t>H</a:t>
            </a:r>
            <a:r>
              <a:rPr lang="en-GB" sz="2000" b="1" i="0" u="none" strike="noStrike" dirty="0">
                <a:solidFill>
                  <a:srgbClr val="374151"/>
                </a:solidFill>
                <a:effectLst/>
                <a:latin typeface="Söhne"/>
              </a:rPr>
              <a:t>arry </a:t>
            </a:r>
            <a:r>
              <a:rPr lang="en-GB" sz="2000" b="1" dirty="0">
                <a:solidFill>
                  <a:srgbClr val="374151"/>
                </a:solidFill>
                <a:latin typeface="Söhne"/>
              </a:rPr>
              <a:t>P</a:t>
            </a:r>
            <a:r>
              <a:rPr lang="en-GB" sz="2000" b="1" i="0" u="none" strike="noStrike" dirty="0">
                <a:solidFill>
                  <a:srgbClr val="374151"/>
                </a:solidFill>
                <a:effectLst/>
                <a:latin typeface="Söhne"/>
              </a:rPr>
              <a:t>otter and the Philosopher’s Stone</a:t>
            </a:r>
            <a:r>
              <a:rPr lang="en-GB" sz="2000" b="0" i="0" u="none" strike="noStrike" dirty="0">
                <a:solidFill>
                  <a:srgbClr val="374151"/>
                </a:solidFill>
                <a:effectLst/>
                <a:latin typeface="Söhne"/>
              </a:rPr>
              <a:t>, Page 92</a:t>
            </a:r>
          </a:p>
          <a:p>
            <a:pPr algn="ctr"/>
            <a:r>
              <a:rPr lang="en-GB" sz="2000" dirty="0">
                <a:solidFill>
                  <a:srgbClr val="374151"/>
                </a:solidFill>
                <a:latin typeface="Söhne"/>
              </a:rPr>
              <a:t>....</a:t>
            </a:r>
          </a:p>
          <a:p>
            <a:pPr algn="ctr"/>
            <a:r>
              <a:rPr lang="en-GB" sz="2000" dirty="0">
                <a:solidFill>
                  <a:srgbClr val="374151"/>
                </a:solidFill>
                <a:latin typeface="Söhne"/>
              </a:rPr>
              <a:t>....</a:t>
            </a:r>
          </a:p>
          <a:p>
            <a:r>
              <a:rPr lang="en-GB" sz="2000" b="0" i="0" u="none" strike="noStrike" dirty="0">
                <a:solidFill>
                  <a:srgbClr val="374151"/>
                </a:solidFill>
                <a:effectLst/>
                <a:latin typeface="Söhne"/>
              </a:rPr>
              <a:t>“In a hole in the ground there lived a hobbit.”, </a:t>
            </a:r>
            <a:r>
              <a:rPr lang="en-GB" sz="2000" b="1" i="0" u="none" strike="noStrike" dirty="0">
                <a:solidFill>
                  <a:srgbClr val="374151"/>
                </a:solidFill>
                <a:effectLst/>
                <a:latin typeface="Söhne"/>
              </a:rPr>
              <a:t>The Hobbit, </a:t>
            </a:r>
            <a:r>
              <a:rPr lang="en-GB" sz="2000" b="0" i="0" u="none" strike="noStrike" dirty="0">
                <a:solidFill>
                  <a:srgbClr val="374151"/>
                </a:solidFill>
                <a:effectLst/>
                <a:latin typeface="Söhne"/>
              </a:rPr>
              <a:t>Page 8</a:t>
            </a:r>
          </a:p>
          <a:p>
            <a:pPr algn="ctr"/>
            <a:r>
              <a:rPr lang="en-GB" sz="2000" dirty="0">
                <a:solidFill>
                  <a:srgbClr val="374151"/>
                </a:solidFill>
                <a:latin typeface="Söhne"/>
              </a:rPr>
              <a:t>....</a:t>
            </a:r>
          </a:p>
          <a:p>
            <a:r>
              <a:rPr lang="en-GB" sz="2000" b="0" i="0" u="none" strike="noStrike" dirty="0">
                <a:solidFill>
                  <a:srgbClr val="374151"/>
                </a:solidFill>
                <a:effectLst/>
                <a:latin typeface="Söhne"/>
              </a:rPr>
              <a:t>"The road goes ever on and on.”, </a:t>
            </a:r>
            <a:r>
              <a:rPr lang="en-GB" sz="2000" b="1" i="0" u="none" strike="noStrike" dirty="0">
                <a:solidFill>
                  <a:srgbClr val="374151"/>
                </a:solidFill>
                <a:effectLst/>
                <a:latin typeface="Söhne"/>
              </a:rPr>
              <a:t>The Lord of The Rings</a:t>
            </a:r>
            <a:r>
              <a:rPr lang="en-GB" sz="2000" b="0" i="0" u="none" strike="noStrike" dirty="0">
                <a:solidFill>
                  <a:srgbClr val="374151"/>
                </a:solidFill>
                <a:effectLst/>
                <a:latin typeface="Söhne"/>
              </a:rPr>
              <a:t>, Page 34</a:t>
            </a:r>
          </a:p>
          <a:p>
            <a:pPr algn="ctr"/>
            <a:r>
              <a:rPr lang="en-GB" sz="2000" dirty="0">
                <a:solidFill>
                  <a:srgbClr val="374151"/>
                </a:solidFill>
                <a:latin typeface="Söhne"/>
              </a:rPr>
              <a:t>...</a:t>
            </a:r>
            <a:endParaRPr lang="en-GB" sz="2000" dirty="0"/>
          </a:p>
          <a:p>
            <a:endParaRPr lang="en-GB" sz="2000" dirty="0"/>
          </a:p>
          <a:p>
            <a:endParaRPr lang="en-GB" sz="2000" dirty="0"/>
          </a:p>
        </p:txBody>
      </p:sp>
    </p:spTree>
    <p:extLst>
      <p:ext uri="{BB962C8B-B14F-4D97-AF65-F5344CB8AC3E}">
        <p14:creationId xmlns:p14="http://schemas.microsoft.com/office/powerpoint/2010/main" val="2107937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AC06B-D5BC-1D5A-D354-CBA087C7E79B}"/>
              </a:ext>
            </a:extLst>
          </p:cNvPr>
          <p:cNvSpPr>
            <a:spLocks noGrp="1"/>
          </p:cNvSpPr>
          <p:nvPr>
            <p:ph type="title"/>
          </p:nvPr>
        </p:nvSpPr>
        <p:spPr>
          <a:xfrm>
            <a:off x="838200" y="327025"/>
            <a:ext cx="10515600" cy="1325563"/>
          </a:xfrm>
        </p:spPr>
        <p:txBody>
          <a:bodyPr/>
          <a:lstStyle/>
          <a:p>
            <a:r>
              <a:rPr lang="en-GB" dirty="0"/>
              <a:t>Bifrost Enables Indexing of RNA-</a:t>
            </a:r>
            <a:r>
              <a:rPr lang="en-GB" dirty="0" err="1"/>
              <a:t>Seq</a:t>
            </a:r>
            <a:r>
              <a:rPr lang="en-GB" dirty="0"/>
              <a:t> Data </a:t>
            </a:r>
          </a:p>
        </p:txBody>
      </p:sp>
      <p:sp>
        <p:nvSpPr>
          <p:cNvPr id="9" name="TextBox 8">
            <a:extLst>
              <a:ext uri="{FF2B5EF4-FFF2-40B4-BE49-F238E27FC236}">
                <a16:creationId xmlns:a16="http://schemas.microsoft.com/office/drawing/2014/main" id="{364D5EBC-87D8-337E-7B5F-4F373589B769}"/>
              </a:ext>
            </a:extLst>
          </p:cNvPr>
          <p:cNvSpPr txBox="1"/>
          <p:nvPr/>
        </p:nvSpPr>
        <p:spPr>
          <a:xfrm>
            <a:off x="7579344" y="2230126"/>
            <a:ext cx="2585067" cy="646331"/>
          </a:xfrm>
          <a:prstGeom prst="rect">
            <a:avLst/>
          </a:prstGeom>
          <a:noFill/>
        </p:spPr>
        <p:txBody>
          <a:bodyPr wrap="none" rtlCol="0">
            <a:spAutoFit/>
          </a:bodyPr>
          <a:lstStyle/>
          <a:p>
            <a:r>
              <a:rPr lang="en-GB" b="1" i="1" dirty="0"/>
              <a:t>FASTQ File Size</a:t>
            </a:r>
            <a:r>
              <a:rPr lang="en-GB" b="1" dirty="0"/>
              <a:t> </a:t>
            </a:r>
            <a:r>
              <a:rPr lang="en-GB" b="1" i="1" dirty="0"/>
              <a:t>= 1 Tb</a:t>
            </a:r>
          </a:p>
          <a:p>
            <a:r>
              <a:rPr lang="en-GB" b="1" i="1" dirty="0"/>
              <a:t>Bifrost Index Size = 60 Gb</a:t>
            </a:r>
          </a:p>
        </p:txBody>
      </p:sp>
      <p:grpSp>
        <p:nvGrpSpPr>
          <p:cNvPr id="24" name="Group 23">
            <a:extLst>
              <a:ext uri="{FF2B5EF4-FFF2-40B4-BE49-F238E27FC236}">
                <a16:creationId xmlns:a16="http://schemas.microsoft.com/office/drawing/2014/main" id="{8615251A-468C-185D-E811-286F9C502398}"/>
              </a:ext>
            </a:extLst>
          </p:cNvPr>
          <p:cNvGrpSpPr/>
          <p:nvPr/>
        </p:nvGrpSpPr>
        <p:grpSpPr>
          <a:xfrm>
            <a:off x="2070525" y="4256105"/>
            <a:ext cx="9376235" cy="2274870"/>
            <a:chOff x="838200" y="4233394"/>
            <a:chExt cx="9376235" cy="2274870"/>
          </a:xfrm>
        </p:grpSpPr>
        <p:sp>
          <p:nvSpPr>
            <p:cNvPr id="7" name="TextBox 6">
              <a:extLst>
                <a:ext uri="{FF2B5EF4-FFF2-40B4-BE49-F238E27FC236}">
                  <a16:creationId xmlns:a16="http://schemas.microsoft.com/office/drawing/2014/main" id="{1095AB9C-1F41-7172-188C-F50876D49158}"/>
                </a:ext>
              </a:extLst>
            </p:cNvPr>
            <p:cNvSpPr txBox="1"/>
            <p:nvPr/>
          </p:nvSpPr>
          <p:spPr>
            <a:xfrm>
              <a:off x="838200" y="4233394"/>
              <a:ext cx="2531719" cy="369332"/>
            </a:xfrm>
            <a:prstGeom prst="rect">
              <a:avLst/>
            </a:prstGeom>
            <a:noFill/>
          </p:spPr>
          <p:txBody>
            <a:bodyPr wrap="none" rtlCol="0">
              <a:spAutoFit/>
            </a:bodyPr>
            <a:lstStyle/>
            <a:p>
              <a:r>
                <a:rPr lang="en-GB" dirty="0"/>
                <a:t>Coloured de Bruijn graph</a:t>
              </a:r>
            </a:p>
          </p:txBody>
        </p:sp>
        <p:pic>
          <p:nvPicPr>
            <p:cNvPr id="17" name="Picture 16" descr="A picture containing text, screenshot, font, line&#10;&#10;Description automatically generated">
              <a:extLst>
                <a:ext uri="{FF2B5EF4-FFF2-40B4-BE49-F238E27FC236}">
                  <a16:creationId xmlns:a16="http://schemas.microsoft.com/office/drawing/2014/main" id="{EB3F5744-0F3F-F64C-62D5-23E1DE9DDCB0}"/>
                </a:ext>
              </a:extLst>
            </p:cNvPr>
            <p:cNvPicPr>
              <a:picLocks noChangeAspect="1"/>
            </p:cNvPicPr>
            <p:nvPr/>
          </p:nvPicPr>
          <p:blipFill rotWithShape="1">
            <a:blip r:embed="rId3"/>
            <a:srcRect t="41312" b="27303"/>
            <a:stretch/>
          </p:blipFill>
          <p:spPr>
            <a:xfrm>
              <a:off x="1186393" y="4605163"/>
              <a:ext cx="9028042" cy="1903101"/>
            </a:xfrm>
            <a:prstGeom prst="rect">
              <a:avLst/>
            </a:prstGeom>
          </p:spPr>
        </p:pic>
      </p:grpSp>
      <p:grpSp>
        <p:nvGrpSpPr>
          <p:cNvPr id="23" name="Group 22">
            <a:extLst>
              <a:ext uri="{FF2B5EF4-FFF2-40B4-BE49-F238E27FC236}">
                <a16:creationId xmlns:a16="http://schemas.microsoft.com/office/drawing/2014/main" id="{41E6A1B2-CCD5-6893-5954-E66AC3800466}"/>
              </a:ext>
            </a:extLst>
          </p:cNvPr>
          <p:cNvGrpSpPr/>
          <p:nvPr/>
        </p:nvGrpSpPr>
        <p:grpSpPr>
          <a:xfrm>
            <a:off x="95536" y="2050712"/>
            <a:ext cx="3949977" cy="1553083"/>
            <a:chOff x="1079224" y="1948691"/>
            <a:chExt cx="3949977" cy="1553083"/>
          </a:xfrm>
        </p:grpSpPr>
        <p:sp>
          <p:nvSpPr>
            <p:cNvPr id="8" name="TextBox 7">
              <a:extLst>
                <a:ext uri="{FF2B5EF4-FFF2-40B4-BE49-F238E27FC236}">
                  <a16:creationId xmlns:a16="http://schemas.microsoft.com/office/drawing/2014/main" id="{BE759E21-7603-1996-66CA-E7420A794CBA}"/>
                </a:ext>
              </a:extLst>
            </p:cNvPr>
            <p:cNvSpPr txBox="1"/>
            <p:nvPr/>
          </p:nvSpPr>
          <p:spPr>
            <a:xfrm>
              <a:off x="2425079" y="1948691"/>
              <a:ext cx="1263231" cy="369332"/>
            </a:xfrm>
            <a:prstGeom prst="rect">
              <a:avLst/>
            </a:prstGeom>
            <a:noFill/>
          </p:spPr>
          <p:txBody>
            <a:bodyPr wrap="none" rtlCol="0">
              <a:spAutoFit/>
            </a:bodyPr>
            <a:lstStyle/>
            <a:p>
              <a:r>
                <a:rPr lang="en-GB" dirty="0"/>
                <a:t>FASTQ files </a:t>
              </a:r>
            </a:p>
          </p:txBody>
        </p:sp>
        <p:pic>
          <p:nvPicPr>
            <p:cNvPr id="21" name="Picture 20" descr="A picture containing text, screenshot, font, line&#10;&#10;Description automatically generated">
              <a:extLst>
                <a:ext uri="{FF2B5EF4-FFF2-40B4-BE49-F238E27FC236}">
                  <a16:creationId xmlns:a16="http://schemas.microsoft.com/office/drawing/2014/main" id="{476A6F9C-604A-F029-22D5-3F661D441FE8}"/>
                </a:ext>
              </a:extLst>
            </p:cNvPr>
            <p:cNvPicPr>
              <a:picLocks noChangeAspect="1"/>
            </p:cNvPicPr>
            <p:nvPr/>
          </p:nvPicPr>
          <p:blipFill rotWithShape="1">
            <a:blip r:embed="rId4"/>
            <a:srcRect l="6351" t="16757" r="51623" b="71312"/>
            <a:stretch/>
          </p:blipFill>
          <p:spPr>
            <a:xfrm>
              <a:off x="1079224" y="2308227"/>
              <a:ext cx="3266406" cy="622853"/>
            </a:xfrm>
            <a:prstGeom prst="rect">
              <a:avLst/>
            </a:prstGeom>
          </p:spPr>
        </p:pic>
        <p:pic>
          <p:nvPicPr>
            <p:cNvPr id="22" name="Picture 21" descr="A picture containing text, screenshot, font, line&#10;&#10;Description automatically generated">
              <a:extLst>
                <a:ext uri="{FF2B5EF4-FFF2-40B4-BE49-F238E27FC236}">
                  <a16:creationId xmlns:a16="http://schemas.microsoft.com/office/drawing/2014/main" id="{FF031495-FCB2-E5C9-9FAE-7E938B4E0335}"/>
                </a:ext>
              </a:extLst>
            </p:cNvPr>
            <p:cNvPicPr>
              <a:picLocks noChangeAspect="1"/>
            </p:cNvPicPr>
            <p:nvPr/>
          </p:nvPicPr>
          <p:blipFill rotWithShape="1">
            <a:blip r:embed="rId4"/>
            <a:srcRect l="50767" t="16757" r="4135" b="71312"/>
            <a:stretch/>
          </p:blipFill>
          <p:spPr>
            <a:xfrm>
              <a:off x="1524000" y="2878921"/>
              <a:ext cx="3505201" cy="622853"/>
            </a:xfrm>
            <a:prstGeom prst="rect">
              <a:avLst/>
            </a:prstGeom>
          </p:spPr>
        </p:pic>
      </p:grpSp>
      <p:sp>
        <p:nvSpPr>
          <p:cNvPr id="25" name="TextBox 24">
            <a:extLst>
              <a:ext uri="{FF2B5EF4-FFF2-40B4-BE49-F238E27FC236}">
                <a16:creationId xmlns:a16="http://schemas.microsoft.com/office/drawing/2014/main" id="{D180CC0A-01EE-9EE9-F963-4D32613AA397}"/>
              </a:ext>
            </a:extLst>
          </p:cNvPr>
          <p:cNvSpPr txBox="1"/>
          <p:nvPr/>
        </p:nvSpPr>
        <p:spPr>
          <a:xfrm>
            <a:off x="6221423" y="3255636"/>
            <a:ext cx="998991" cy="369332"/>
          </a:xfrm>
          <a:prstGeom prst="rect">
            <a:avLst/>
          </a:prstGeom>
          <a:noFill/>
        </p:spPr>
        <p:txBody>
          <a:bodyPr wrap="none" rtlCol="0">
            <a:spAutoFit/>
          </a:bodyPr>
          <a:lstStyle/>
          <a:p>
            <a:r>
              <a:rPr lang="en-GB" i="1" dirty="0" err="1"/>
              <a:t>kmer</a:t>
            </a:r>
            <a:r>
              <a:rPr lang="en-GB" dirty="0"/>
              <a:t> </a:t>
            </a:r>
            <a:r>
              <a:rPr lang="en-GB" i="1" dirty="0"/>
              <a:t>= 3</a:t>
            </a:r>
          </a:p>
        </p:txBody>
      </p:sp>
    </p:spTree>
    <p:extLst>
      <p:ext uri="{BB962C8B-B14F-4D97-AF65-F5344CB8AC3E}">
        <p14:creationId xmlns:p14="http://schemas.microsoft.com/office/powerpoint/2010/main" val="1945454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82424-D332-8FD2-B16B-95773B8D82BB}"/>
              </a:ext>
            </a:extLst>
          </p:cNvPr>
          <p:cNvSpPr>
            <a:spLocks noGrp="1"/>
          </p:cNvSpPr>
          <p:nvPr>
            <p:ph type="title"/>
          </p:nvPr>
        </p:nvSpPr>
        <p:spPr/>
        <p:txBody>
          <a:bodyPr/>
          <a:lstStyle/>
          <a:p>
            <a:r>
              <a:rPr lang="en-GB" dirty="0"/>
              <a:t>Querying Bifrost Index </a:t>
            </a:r>
          </a:p>
        </p:txBody>
      </p:sp>
      <p:sp>
        <p:nvSpPr>
          <p:cNvPr id="6" name="Content Placeholder 2">
            <a:extLst>
              <a:ext uri="{FF2B5EF4-FFF2-40B4-BE49-F238E27FC236}">
                <a16:creationId xmlns:a16="http://schemas.microsoft.com/office/drawing/2014/main" id="{2EC7ED1D-9658-1F6B-EE12-1419A3A95271}"/>
              </a:ext>
            </a:extLst>
          </p:cNvPr>
          <p:cNvSpPr>
            <a:spLocks noGrp="1"/>
          </p:cNvSpPr>
          <p:nvPr>
            <p:ph idx="1"/>
          </p:nvPr>
        </p:nvSpPr>
        <p:spPr>
          <a:xfrm>
            <a:off x="838200" y="1825625"/>
            <a:ext cx="10515600" cy="1762702"/>
          </a:xfrm>
        </p:spPr>
        <p:txBody>
          <a:bodyPr>
            <a:normAutofit fontScale="92500" lnSpcReduction="10000"/>
          </a:bodyPr>
          <a:lstStyle/>
          <a:p>
            <a:r>
              <a:rPr lang="en-GB" dirty="0"/>
              <a:t>Bifrost takes </a:t>
            </a:r>
            <a:r>
              <a:rPr lang="en-GB" dirty="0" err="1"/>
              <a:t>FASTA</a:t>
            </a:r>
            <a:r>
              <a:rPr lang="en-GB" dirty="0"/>
              <a:t> files as query input </a:t>
            </a:r>
          </a:p>
          <a:p>
            <a:r>
              <a:rPr lang="en-GB" dirty="0"/>
              <a:t>Bifrost can query the index and return FASTQ files that contain the query sequence </a:t>
            </a:r>
            <a:endParaRPr lang="en-GB" dirty="0">
              <a:solidFill>
                <a:srgbClr val="FF0000"/>
              </a:solidFill>
            </a:endParaRPr>
          </a:p>
          <a:p>
            <a:r>
              <a:rPr lang="en-GB" dirty="0"/>
              <a:t>Bifrost returns the original RNA-</a:t>
            </a:r>
            <a:r>
              <a:rPr lang="en-GB" dirty="0" err="1"/>
              <a:t>Seq</a:t>
            </a:r>
            <a:r>
              <a:rPr lang="en-GB" dirty="0"/>
              <a:t> sample containing the query sequence</a:t>
            </a:r>
          </a:p>
        </p:txBody>
      </p:sp>
      <p:pic>
        <p:nvPicPr>
          <p:cNvPr id="4" name="Picture 3" descr="A picture containing text, screenshot, design&#10;&#10;Description automatically generated">
            <a:extLst>
              <a:ext uri="{FF2B5EF4-FFF2-40B4-BE49-F238E27FC236}">
                <a16:creationId xmlns:a16="http://schemas.microsoft.com/office/drawing/2014/main" id="{FD25DD72-FA71-18BD-EE76-AD7B351E6F69}"/>
              </a:ext>
            </a:extLst>
          </p:cNvPr>
          <p:cNvPicPr>
            <a:picLocks noChangeAspect="1"/>
          </p:cNvPicPr>
          <p:nvPr/>
        </p:nvPicPr>
        <p:blipFill rotWithShape="1">
          <a:blip r:embed="rId3"/>
          <a:srcRect l="51609" t="26397" r="14485" b="56333"/>
          <a:stretch/>
        </p:blipFill>
        <p:spPr>
          <a:xfrm>
            <a:off x="838200" y="3855967"/>
            <a:ext cx="4707651" cy="1610460"/>
          </a:xfrm>
          <a:prstGeom prst="rect">
            <a:avLst/>
          </a:prstGeom>
        </p:spPr>
      </p:pic>
      <p:grpSp>
        <p:nvGrpSpPr>
          <p:cNvPr id="9" name="Group 8">
            <a:extLst>
              <a:ext uri="{FF2B5EF4-FFF2-40B4-BE49-F238E27FC236}">
                <a16:creationId xmlns:a16="http://schemas.microsoft.com/office/drawing/2014/main" id="{BED22AED-E2A3-25A5-BAF3-64559B843CF6}"/>
              </a:ext>
            </a:extLst>
          </p:cNvPr>
          <p:cNvGrpSpPr/>
          <p:nvPr/>
        </p:nvGrpSpPr>
        <p:grpSpPr>
          <a:xfrm>
            <a:off x="6096000" y="3855967"/>
            <a:ext cx="4830364" cy="1610460"/>
            <a:chOff x="6096000" y="3855967"/>
            <a:chExt cx="4830364" cy="1610460"/>
          </a:xfrm>
        </p:grpSpPr>
        <p:pic>
          <p:nvPicPr>
            <p:cNvPr id="7" name="Picture 6" descr="A picture containing text, screenshot, design&#10;&#10;Description automatically generated">
              <a:extLst>
                <a:ext uri="{FF2B5EF4-FFF2-40B4-BE49-F238E27FC236}">
                  <a16:creationId xmlns:a16="http://schemas.microsoft.com/office/drawing/2014/main" id="{0E9B6792-22D5-816E-3A89-D2D3E4CB4309}"/>
                </a:ext>
              </a:extLst>
            </p:cNvPr>
            <p:cNvPicPr>
              <a:picLocks noChangeAspect="1"/>
            </p:cNvPicPr>
            <p:nvPr/>
          </p:nvPicPr>
          <p:blipFill rotWithShape="1">
            <a:blip r:embed="rId3"/>
            <a:srcRect l="11943" t="26397" r="53267" b="56333"/>
            <a:stretch/>
          </p:blipFill>
          <p:spPr>
            <a:xfrm>
              <a:off x="6096000" y="3855967"/>
              <a:ext cx="4830364" cy="1610460"/>
            </a:xfrm>
            <a:prstGeom prst="rect">
              <a:avLst/>
            </a:prstGeom>
          </p:spPr>
        </p:pic>
        <p:sp>
          <p:nvSpPr>
            <p:cNvPr id="8" name="TextBox 7">
              <a:extLst>
                <a:ext uri="{FF2B5EF4-FFF2-40B4-BE49-F238E27FC236}">
                  <a16:creationId xmlns:a16="http://schemas.microsoft.com/office/drawing/2014/main" id="{EBFDFC9F-DD07-32A4-502B-747E1D3EB3CE}"/>
                </a:ext>
              </a:extLst>
            </p:cNvPr>
            <p:cNvSpPr txBox="1"/>
            <p:nvPr/>
          </p:nvSpPr>
          <p:spPr>
            <a:xfrm>
              <a:off x="7943450" y="4037001"/>
              <a:ext cx="1698172" cy="307777"/>
            </a:xfrm>
            <a:prstGeom prst="rect">
              <a:avLst/>
            </a:prstGeom>
            <a:solidFill>
              <a:schemeClr val="bg1"/>
            </a:solidFill>
          </p:spPr>
          <p:txBody>
            <a:bodyPr wrap="square" rtlCol="0">
              <a:spAutoFit/>
            </a:bodyPr>
            <a:lstStyle/>
            <a:p>
              <a:r>
                <a:rPr lang="en-GB" sz="1400" dirty="0">
                  <a:cs typeface="Al Bayan Plain" pitchFamily="2" charset="-78"/>
                </a:rPr>
                <a:t>Alternative Allele</a:t>
              </a:r>
            </a:p>
          </p:txBody>
        </p:sp>
      </p:grpSp>
    </p:spTree>
    <p:extLst>
      <p:ext uri="{BB962C8B-B14F-4D97-AF65-F5344CB8AC3E}">
        <p14:creationId xmlns:p14="http://schemas.microsoft.com/office/powerpoint/2010/main" val="2888969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9A387-4E92-0A14-BE61-1B7835B687B8}"/>
              </a:ext>
            </a:extLst>
          </p:cNvPr>
          <p:cNvSpPr>
            <a:spLocks noGrp="1"/>
          </p:cNvSpPr>
          <p:nvPr>
            <p:ph type="title"/>
          </p:nvPr>
        </p:nvSpPr>
        <p:spPr>
          <a:xfrm>
            <a:off x="22838" y="-43860"/>
            <a:ext cx="10515600" cy="763600"/>
          </a:xfrm>
        </p:spPr>
        <p:txBody>
          <a:bodyPr/>
          <a:lstStyle/>
          <a:p>
            <a:r>
              <a:rPr lang="en-GB" dirty="0"/>
              <a:t>Pipeline Workflow</a:t>
            </a:r>
          </a:p>
        </p:txBody>
      </p:sp>
      <p:graphicFrame>
        <p:nvGraphicFramePr>
          <p:cNvPr id="3" name="Table 3">
            <a:extLst>
              <a:ext uri="{FF2B5EF4-FFF2-40B4-BE49-F238E27FC236}">
                <a16:creationId xmlns:a16="http://schemas.microsoft.com/office/drawing/2014/main" id="{6B1CFF39-8BD6-3D73-3617-3C5EB7E7F2E6}"/>
              </a:ext>
            </a:extLst>
          </p:cNvPr>
          <p:cNvGraphicFramePr>
            <a:graphicFrameLocks noGrp="1"/>
          </p:cNvGraphicFramePr>
          <p:nvPr>
            <p:extLst>
              <p:ext uri="{D42A27DB-BD31-4B8C-83A1-F6EECF244321}">
                <p14:modId xmlns:p14="http://schemas.microsoft.com/office/powerpoint/2010/main" val="1776481063"/>
              </p:ext>
            </p:extLst>
          </p:nvPr>
        </p:nvGraphicFramePr>
        <p:xfrm>
          <a:off x="22838" y="801174"/>
          <a:ext cx="12146324" cy="1615440"/>
        </p:xfrm>
        <a:graphic>
          <a:graphicData uri="http://schemas.openxmlformats.org/drawingml/2006/table">
            <a:tbl>
              <a:tblPr firstRow="1" bandRow="1">
                <a:tableStyleId>{5C22544A-7EE6-4342-B048-85BDC9FD1C3A}</a:tableStyleId>
              </a:tblPr>
              <a:tblGrid>
                <a:gridCol w="1401620">
                  <a:extLst>
                    <a:ext uri="{9D8B030D-6E8A-4147-A177-3AD203B41FA5}">
                      <a16:colId xmlns:a16="http://schemas.microsoft.com/office/drawing/2014/main" val="1290058195"/>
                    </a:ext>
                  </a:extLst>
                </a:gridCol>
                <a:gridCol w="690859">
                  <a:extLst>
                    <a:ext uri="{9D8B030D-6E8A-4147-A177-3AD203B41FA5}">
                      <a16:colId xmlns:a16="http://schemas.microsoft.com/office/drawing/2014/main" val="886858173"/>
                    </a:ext>
                  </a:extLst>
                </a:gridCol>
                <a:gridCol w="674666">
                  <a:extLst>
                    <a:ext uri="{9D8B030D-6E8A-4147-A177-3AD203B41FA5}">
                      <a16:colId xmlns:a16="http://schemas.microsoft.com/office/drawing/2014/main" val="3210077114"/>
                    </a:ext>
                  </a:extLst>
                </a:gridCol>
                <a:gridCol w="872465">
                  <a:extLst>
                    <a:ext uri="{9D8B030D-6E8A-4147-A177-3AD203B41FA5}">
                      <a16:colId xmlns:a16="http://schemas.microsoft.com/office/drawing/2014/main" val="2501046889"/>
                    </a:ext>
                  </a:extLst>
                </a:gridCol>
                <a:gridCol w="4300982">
                  <a:extLst>
                    <a:ext uri="{9D8B030D-6E8A-4147-A177-3AD203B41FA5}">
                      <a16:colId xmlns:a16="http://schemas.microsoft.com/office/drawing/2014/main" val="586350927"/>
                    </a:ext>
                  </a:extLst>
                </a:gridCol>
                <a:gridCol w="4205732">
                  <a:extLst>
                    <a:ext uri="{9D8B030D-6E8A-4147-A177-3AD203B41FA5}">
                      <a16:colId xmlns:a16="http://schemas.microsoft.com/office/drawing/2014/main" val="1659712743"/>
                    </a:ext>
                  </a:extLst>
                </a:gridCol>
              </a:tblGrid>
              <a:tr h="350070">
                <a:tc>
                  <a:txBody>
                    <a:bodyPr/>
                    <a:lstStyle/>
                    <a:p>
                      <a:pPr algn="ctr"/>
                      <a:r>
                        <a:rPr lang="en-GB" dirty="0"/>
                        <a:t>Variant ID</a:t>
                      </a:r>
                    </a:p>
                  </a:txBody>
                  <a:tcPr/>
                </a:tc>
                <a:tc>
                  <a:txBody>
                    <a:bodyPr/>
                    <a:lstStyle/>
                    <a:p>
                      <a:pPr algn="ctr"/>
                      <a:r>
                        <a:rPr lang="en-GB" dirty="0"/>
                        <a:t>REF</a:t>
                      </a:r>
                    </a:p>
                  </a:txBody>
                  <a:tcPr/>
                </a:tc>
                <a:tc>
                  <a:txBody>
                    <a:bodyPr/>
                    <a:lstStyle/>
                    <a:p>
                      <a:pPr algn="ctr"/>
                      <a:r>
                        <a:rPr lang="en-GB" dirty="0"/>
                        <a:t>ALT</a:t>
                      </a:r>
                    </a:p>
                  </a:txBody>
                  <a:tcPr/>
                </a:tc>
                <a:tc>
                  <a:txBody>
                    <a:bodyPr/>
                    <a:lstStyle/>
                    <a:p>
                      <a:pPr algn="ctr"/>
                      <a:r>
                        <a:rPr lang="en-GB" dirty="0"/>
                        <a:t>Gene</a:t>
                      </a:r>
                    </a:p>
                  </a:txBody>
                  <a:tcPr/>
                </a:tc>
                <a:tc>
                  <a:txBody>
                    <a:bodyPr/>
                    <a:lstStyle/>
                    <a:p>
                      <a:pPr algn="ctr"/>
                      <a:r>
                        <a:rPr lang="en-GB" dirty="0"/>
                        <a:t>Ref Q-Sequence</a:t>
                      </a:r>
                    </a:p>
                  </a:txBody>
                  <a:tcPr/>
                </a:tc>
                <a:tc>
                  <a:txBody>
                    <a:bodyPr/>
                    <a:lstStyle/>
                    <a:p>
                      <a:pPr algn="ctr"/>
                      <a:r>
                        <a:rPr lang="en-GB" dirty="0"/>
                        <a:t>Alt Q-Sequence</a:t>
                      </a:r>
                    </a:p>
                  </a:txBody>
                  <a:tcPr/>
                </a:tc>
                <a:extLst>
                  <a:ext uri="{0D108BD9-81ED-4DB2-BD59-A6C34878D82A}">
                    <a16:rowId xmlns:a16="http://schemas.microsoft.com/office/drawing/2014/main" val="3793985898"/>
                  </a:ext>
                </a:extLst>
              </a:tr>
              <a:tr h="194330">
                <a:tc>
                  <a:txBody>
                    <a:bodyPr/>
                    <a:lstStyle/>
                    <a:p>
                      <a:pPr algn="ctr"/>
                      <a:r>
                        <a:rPr lang="en-GB" dirty="0"/>
                        <a:t>1552</a:t>
                      </a:r>
                    </a:p>
                  </a:txBody>
                  <a:tcPr/>
                </a:tc>
                <a:tc>
                  <a:txBody>
                    <a:bodyPr/>
                    <a:lstStyle/>
                    <a:p>
                      <a:pPr algn="ctr"/>
                      <a:r>
                        <a:rPr lang="en-GB" dirty="0"/>
                        <a:t>A</a:t>
                      </a:r>
                    </a:p>
                  </a:txBody>
                  <a:tcPr/>
                </a:tc>
                <a:tc>
                  <a:txBody>
                    <a:bodyPr/>
                    <a:lstStyle/>
                    <a:p>
                      <a:pPr algn="ctr"/>
                      <a:r>
                        <a:rPr lang="en-GB" dirty="0"/>
                        <a:t>G</a:t>
                      </a:r>
                    </a:p>
                  </a:txBody>
                  <a:tcPr/>
                </a:tc>
                <a:tc>
                  <a:txBody>
                    <a:bodyPr/>
                    <a:lstStyle/>
                    <a:p>
                      <a:pPr algn="ctr"/>
                      <a:r>
                        <a:rPr lang="en-GB" dirty="0" err="1"/>
                        <a:t>TP53</a:t>
                      </a:r>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err="1">
                          <a:latin typeface="Consolas" panose="020B0609020204030204" pitchFamily="49" charset="0"/>
                          <a:cs typeface="Consolas" panose="020B0609020204030204" pitchFamily="49" charset="0"/>
                        </a:rPr>
                        <a:t>ATGTATCGGATTACG</a:t>
                      </a:r>
                      <a:r>
                        <a:rPr lang="en-GB" sz="1600" b="1" dirty="0">
                          <a:latin typeface="Consolas" panose="020B0609020204030204" pitchFamily="49" charset="0"/>
                          <a:cs typeface="Consolas" panose="020B0609020204030204" pitchFamily="49" charset="0"/>
                        </a:rPr>
                        <a:t>(A)</a:t>
                      </a:r>
                      <a:r>
                        <a:rPr lang="en-GB" sz="1600" dirty="0" err="1">
                          <a:latin typeface="Consolas" panose="020B0609020204030204" pitchFamily="49" charset="0"/>
                          <a:cs typeface="Consolas" panose="020B0609020204030204" pitchFamily="49" charset="0"/>
                        </a:rPr>
                        <a:t>ACTTCACGGAGACTA</a:t>
                      </a:r>
                      <a:endParaRPr lang="en-GB" sz="1600" dirty="0">
                        <a:latin typeface="Consolas" panose="020B0609020204030204" pitchFamily="49" charset="0"/>
                        <a:cs typeface="Consolas" panose="020B0609020204030204" pitchFamily="49"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err="1">
                          <a:latin typeface="Consolas" panose="020B0609020204030204" pitchFamily="49" charset="0"/>
                          <a:cs typeface="Consolas" panose="020B0609020204030204" pitchFamily="49" charset="0"/>
                        </a:rPr>
                        <a:t>ATGTATCGGATTACG</a:t>
                      </a:r>
                      <a:r>
                        <a:rPr lang="en-GB" sz="1600" b="1" dirty="0">
                          <a:latin typeface="Consolas" panose="020B0609020204030204" pitchFamily="49" charset="0"/>
                          <a:cs typeface="Consolas" panose="020B0609020204030204" pitchFamily="49" charset="0"/>
                        </a:rPr>
                        <a:t>(G)</a:t>
                      </a:r>
                      <a:r>
                        <a:rPr lang="en-GB" sz="1600" dirty="0" err="1">
                          <a:latin typeface="Consolas" panose="020B0609020204030204" pitchFamily="49" charset="0"/>
                          <a:cs typeface="Consolas" panose="020B0609020204030204" pitchFamily="49" charset="0"/>
                        </a:rPr>
                        <a:t>ACTTCACGGAGACTA</a:t>
                      </a:r>
                      <a:endParaRPr lang="en-GB" sz="1600" dirty="0">
                        <a:latin typeface="Consolas" panose="020B0609020204030204" pitchFamily="49" charset="0"/>
                        <a:cs typeface="Consolas" panose="020B0609020204030204" pitchFamily="49" charset="0"/>
                      </a:endParaRPr>
                    </a:p>
                    <a:p>
                      <a:pPr algn="ctr"/>
                      <a:endParaRPr lang="en-GB" dirty="0"/>
                    </a:p>
                  </a:txBody>
                  <a:tcPr/>
                </a:tc>
                <a:extLst>
                  <a:ext uri="{0D108BD9-81ED-4DB2-BD59-A6C34878D82A}">
                    <a16:rowId xmlns:a16="http://schemas.microsoft.com/office/drawing/2014/main" val="1260651978"/>
                  </a:ext>
                </a:extLst>
              </a:tr>
              <a:tr h="221545">
                <a:tc>
                  <a:txBody>
                    <a:bodyPr/>
                    <a:lstStyle/>
                    <a:p>
                      <a:pPr algn="ctr"/>
                      <a:r>
                        <a:rPr lang="en-GB" sz="1800" dirty="0">
                          <a:latin typeface="+mn-lt"/>
                        </a:rPr>
                        <a:t>...</a:t>
                      </a:r>
                    </a:p>
                  </a:txBody>
                  <a:tcPr/>
                </a:tc>
                <a:tc>
                  <a:txBody>
                    <a:bodyPr/>
                    <a:lstStyle/>
                    <a:p>
                      <a:pPr algn="ctr"/>
                      <a:r>
                        <a:rPr lang="en-GB" sz="1800" dirty="0">
                          <a:latin typeface="+mn-lt"/>
                        </a:rPr>
                        <a:t>...</a:t>
                      </a:r>
                    </a:p>
                  </a:txBody>
                  <a:tcPr/>
                </a:tc>
                <a:tc>
                  <a:txBody>
                    <a:bodyPr/>
                    <a:lstStyle/>
                    <a:p>
                      <a:pPr algn="ctr"/>
                      <a:r>
                        <a:rPr lang="en-GB" sz="1800" dirty="0">
                          <a:latin typeface="+mn-lt"/>
                        </a:rPr>
                        <a:t>...</a:t>
                      </a:r>
                    </a:p>
                  </a:txBody>
                  <a:tcPr/>
                </a:tc>
                <a:tc>
                  <a:txBody>
                    <a:bodyPr/>
                    <a:lstStyle/>
                    <a:p>
                      <a:pPr algn="ctr"/>
                      <a:r>
                        <a:rPr lang="en-GB" sz="1800" dirty="0">
                          <a:latin typeface="+mn-lt"/>
                        </a:rPr>
                        <a:t>...</a:t>
                      </a:r>
                    </a:p>
                  </a:txBody>
                  <a:tcPr/>
                </a:tc>
                <a:tc>
                  <a:txBody>
                    <a:bodyPr/>
                    <a:lstStyle/>
                    <a:p>
                      <a:pPr algn="ctr"/>
                      <a:r>
                        <a:rPr lang="en-GB" sz="1800" dirty="0">
                          <a:latin typeface="+mn-lt"/>
                          <a:cs typeface="Consolas" panose="020B0609020204030204" pitchFamily="49" charset="0"/>
                        </a:rPr>
                        <a:t>...</a:t>
                      </a:r>
                    </a:p>
                  </a:txBody>
                  <a:tcPr/>
                </a:tc>
                <a:tc>
                  <a:txBody>
                    <a:bodyPr/>
                    <a:lstStyle/>
                    <a:p>
                      <a:pPr algn="ctr"/>
                      <a:r>
                        <a:rPr lang="en-GB" sz="1800" dirty="0">
                          <a:latin typeface="+mn-lt"/>
                          <a:cs typeface="Consolas" panose="020B0609020204030204" pitchFamily="49" charset="0"/>
                        </a:rPr>
                        <a:t>...</a:t>
                      </a:r>
                    </a:p>
                    <a:p>
                      <a:pPr algn="ctr"/>
                      <a:endParaRPr lang="en-GB" sz="1800" dirty="0">
                        <a:latin typeface="+mn-lt"/>
                      </a:endParaRPr>
                    </a:p>
                  </a:txBody>
                  <a:tcPr/>
                </a:tc>
                <a:extLst>
                  <a:ext uri="{0D108BD9-81ED-4DB2-BD59-A6C34878D82A}">
                    <a16:rowId xmlns:a16="http://schemas.microsoft.com/office/drawing/2014/main" val="4141147850"/>
                  </a:ext>
                </a:extLst>
              </a:tr>
            </a:tbl>
          </a:graphicData>
        </a:graphic>
      </p:graphicFrame>
      <p:pic>
        <p:nvPicPr>
          <p:cNvPr id="5" name="Picture 4" descr="A picture containing screenshot, diagram, text, design&#10;&#10;Description automatically generated">
            <a:extLst>
              <a:ext uri="{FF2B5EF4-FFF2-40B4-BE49-F238E27FC236}">
                <a16:creationId xmlns:a16="http://schemas.microsoft.com/office/drawing/2014/main" id="{64F0A816-F148-C22B-172A-18CCC3E36170}"/>
              </a:ext>
            </a:extLst>
          </p:cNvPr>
          <p:cNvPicPr>
            <a:picLocks noChangeAspect="1"/>
          </p:cNvPicPr>
          <p:nvPr/>
        </p:nvPicPr>
        <p:blipFill rotWithShape="1">
          <a:blip r:embed="rId3"/>
          <a:srcRect l="8858" t="56389" r="84548" b="19122"/>
          <a:stretch/>
        </p:blipFill>
        <p:spPr>
          <a:xfrm>
            <a:off x="6781804" y="3069098"/>
            <a:ext cx="643506" cy="1355273"/>
          </a:xfrm>
          <a:prstGeom prst="rect">
            <a:avLst/>
          </a:prstGeom>
        </p:spPr>
      </p:pic>
      <p:sp>
        <p:nvSpPr>
          <p:cNvPr id="7" name="Right Arrow 6">
            <a:extLst>
              <a:ext uri="{FF2B5EF4-FFF2-40B4-BE49-F238E27FC236}">
                <a16:creationId xmlns:a16="http://schemas.microsoft.com/office/drawing/2014/main" id="{D2B3C583-13CC-58C8-11EA-A21BE005626D}"/>
              </a:ext>
            </a:extLst>
          </p:cNvPr>
          <p:cNvSpPr/>
          <p:nvPr/>
        </p:nvSpPr>
        <p:spPr>
          <a:xfrm rot="5400000">
            <a:off x="6927065" y="2473614"/>
            <a:ext cx="352983" cy="439793"/>
          </a:xfrm>
          <a:prstGeom prst="rightArrow">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graphicFrame>
        <p:nvGraphicFramePr>
          <p:cNvPr id="12" name="Table 12">
            <a:extLst>
              <a:ext uri="{FF2B5EF4-FFF2-40B4-BE49-F238E27FC236}">
                <a16:creationId xmlns:a16="http://schemas.microsoft.com/office/drawing/2014/main" id="{5EE1D8B9-E4CE-098B-0A0C-8F12D1B3A2A8}"/>
              </a:ext>
            </a:extLst>
          </p:cNvPr>
          <p:cNvGraphicFramePr>
            <a:graphicFrameLocks noGrp="1"/>
          </p:cNvGraphicFramePr>
          <p:nvPr>
            <p:extLst>
              <p:ext uri="{D42A27DB-BD31-4B8C-83A1-F6EECF244321}">
                <p14:modId xmlns:p14="http://schemas.microsoft.com/office/powerpoint/2010/main" val="2205139380"/>
              </p:ext>
            </p:extLst>
          </p:nvPr>
        </p:nvGraphicFramePr>
        <p:xfrm>
          <a:off x="2062023" y="4993142"/>
          <a:ext cx="4696526" cy="1752600"/>
        </p:xfrm>
        <a:graphic>
          <a:graphicData uri="http://schemas.openxmlformats.org/drawingml/2006/table">
            <a:tbl>
              <a:tblPr firstRow="1" bandRow="1">
                <a:tableStyleId>{5C22544A-7EE6-4342-B048-85BDC9FD1C3A}</a:tableStyleId>
              </a:tblPr>
              <a:tblGrid>
                <a:gridCol w="1176211">
                  <a:extLst>
                    <a:ext uri="{9D8B030D-6E8A-4147-A177-3AD203B41FA5}">
                      <a16:colId xmlns:a16="http://schemas.microsoft.com/office/drawing/2014/main" val="3440718025"/>
                    </a:ext>
                  </a:extLst>
                </a:gridCol>
                <a:gridCol w="872935">
                  <a:extLst>
                    <a:ext uri="{9D8B030D-6E8A-4147-A177-3AD203B41FA5}">
                      <a16:colId xmlns:a16="http://schemas.microsoft.com/office/drawing/2014/main" val="4249247380"/>
                    </a:ext>
                  </a:extLst>
                </a:gridCol>
                <a:gridCol w="882460">
                  <a:extLst>
                    <a:ext uri="{9D8B030D-6E8A-4147-A177-3AD203B41FA5}">
                      <a16:colId xmlns:a16="http://schemas.microsoft.com/office/drawing/2014/main" val="218035633"/>
                    </a:ext>
                  </a:extLst>
                </a:gridCol>
                <a:gridCol w="882460">
                  <a:extLst>
                    <a:ext uri="{9D8B030D-6E8A-4147-A177-3AD203B41FA5}">
                      <a16:colId xmlns:a16="http://schemas.microsoft.com/office/drawing/2014/main" val="3335207366"/>
                    </a:ext>
                  </a:extLst>
                </a:gridCol>
                <a:gridCol w="882460">
                  <a:extLst>
                    <a:ext uri="{9D8B030D-6E8A-4147-A177-3AD203B41FA5}">
                      <a16:colId xmlns:a16="http://schemas.microsoft.com/office/drawing/2014/main" val="4083483129"/>
                    </a:ext>
                  </a:extLst>
                </a:gridCol>
              </a:tblGrid>
              <a:tr h="370840">
                <a:tc>
                  <a:txBody>
                    <a:bodyPr/>
                    <a:lstStyle/>
                    <a:p>
                      <a:r>
                        <a:rPr lang="en-GB" dirty="0"/>
                        <a:t>Variant ID</a:t>
                      </a:r>
                    </a:p>
                  </a:txBody>
                  <a:tcPr/>
                </a:tc>
                <a:tc>
                  <a:txBody>
                    <a:bodyPr/>
                    <a:lstStyle/>
                    <a:p>
                      <a:r>
                        <a:rPr lang="en-GB" dirty="0" err="1"/>
                        <a:t>a.fastq</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b.fastq</a:t>
                      </a:r>
                      <a:endParaRPr lang="en-GB" dirty="0"/>
                    </a:p>
                    <a:p>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c.fastq</a:t>
                      </a:r>
                      <a:endParaRPr lang="en-GB" dirty="0"/>
                    </a:p>
                    <a:p>
                      <a:endParaRPr lang="en-GB" dirty="0"/>
                    </a:p>
                  </a:txBody>
                  <a:tcPr/>
                </a:tc>
                <a:tc>
                  <a:txBody>
                    <a:bodyPr/>
                    <a:lstStyle/>
                    <a:p>
                      <a:r>
                        <a:rPr lang="en-GB" dirty="0" err="1"/>
                        <a:t>d.fastq</a:t>
                      </a:r>
                      <a:endParaRPr lang="en-GB" dirty="0"/>
                    </a:p>
                  </a:txBody>
                  <a:tcPr/>
                </a:tc>
                <a:extLst>
                  <a:ext uri="{0D108BD9-81ED-4DB2-BD59-A6C34878D82A}">
                    <a16:rowId xmlns:a16="http://schemas.microsoft.com/office/drawing/2014/main" val="4096913748"/>
                  </a:ext>
                </a:extLst>
              </a:tr>
              <a:tr h="370840">
                <a:tc>
                  <a:txBody>
                    <a:bodyPr/>
                    <a:lstStyle/>
                    <a:p>
                      <a:r>
                        <a:rPr lang="en-GB" dirty="0"/>
                        <a:t>1552</a:t>
                      </a:r>
                    </a:p>
                  </a:txBody>
                  <a:tcPr/>
                </a:tc>
                <a:tc>
                  <a:txBody>
                    <a:bodyPr/>
                    <a:lstStyle/>
                    <a:p>
                      <a:r>
                        <a:rPr lang="en-GB" dirty="0"/>
                        <a:t>1</a:t>
                      </a:r>
                    </a:p>
                  </a:txBody>
                  <a:tcPr/>
                </a:tc>
                <a:tc>
                  <a:txBody>
                    <a:bodyPr/>
                    <a:lstStyle/>
                    <a:p>
                      <a:r>
                        <a:rPr lang="en-GB" dirty="0"/>
                        <a:t>0</a:t>
                      </a:r>
                    </a:p>
                  </a:txBody>
                  <a:tcPr/>
                </a:tc>
                <a:tc>
                  <a:txBody>
                    <a:bodyPr/>
                    <a:lstStyle/>
                    <a:p>
                      <a:r>
                        <a:rPr lang="en-GB" dirty="0"/>
                        <a:t>0</a:t>
                      </a:r>
                    </a:p>
                  </a:txBody>
                  <a:tcPr/>
                </a:tc>
                <a:tc>
                  <a:txBody>
                    <a:bodyPr/>
                    <a:lstStyle/>
                    <a:p>
                      <a:r>
                        <a:rPr lang="en-GB" dirty="0"/>
                        <a:t>1</a:t>
                      </a:r>
                    </a:p>
                  </a:txBody>
                  <a:tcPr/>
                </a:tc>
                <a:extLst>
                  <a:ext uri="{0D108BD9-81ED-4DB2-BD59-A6C34878D82A}">
                    <a16:rowId xmlns:a16="http://schemas.microsoft.com/office/drawing/2014/main" val="170670905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a:r>
                    </a:p>
                  </a:txBody>
                  <a:tcPr/>
                </a:tc>
                <a:tc>
                  <a:txBody>
                    <a:bodyPr/>
                    <a:lstStyle/>
                    <a:p>
                      <a:r>
                        <a:rPr lang="en-GB"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a:r>
                    </a:p>
                  </a:txBody>
                  <a:tcPr/>
                </a:tc>
                <a:extLst>
                  <a:ext uri="{0D108BD9-81ED-4DB2-BD59-A6C34878D82A}">
                    <a16:rowId xmlns:a16="http://schemas.microsoft.com/office/drawing/2014/main" val="18042646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a:r>
                    </a:p>
                  </a:txBody>
                  <a:tcPr/>
                </a:tc>
                <a:extLst>
                  <a:ext uri="{0D108BD9-81ED-4DB2-BD59-A6C34878D82A}">
                    <a16:rowId xmlns:a16="http://schemas.microsoft.com/office/drawing/2014/main" val="3048168830"/>
                  </a:ext>
                </a:extLst>
              </a:tr>
            </a:tbl>
          </a:graphicData>
        </a:graphic>
      </p:graphicFrame>
      <p:graphicFrame>
        <p:nvGraphicFramePr>
          <p:cNvPr id="13" name="Table 12">
            <a:extLst>
              <a:ext uri="{FF2B5EF4-FFF2-40B4-BE49-F238E27FC236}">
                <a16:creationId xmlns:a16="http://schemas.microsoft.com/office/drawing/2014/main" id="{3414C0A3-2688-CBA2-D49B-72BCA1929120}"/>
              </a:ext>
            </a:extLst>
          </p:cNvPr>
          <p:cNvGraphicFramePr>
            <a:graphicFrameLocks noGrp="1"/>
          </p:cNvGraphicFramePr>
          <p:nvPr>
            <p:extLst>
              <p:ext uri="{D42A27DB-BD31-4B8C-83A1-F6EECF244321}">
                <p14:modId xmlns:p14="http://schemas.microsoft.com/office/powerpoint/2010/main" val="459101622"/>
              </p:ext>
            </p:extLst>
          </p:nvPr>
        </p:nvGraphicFramePr>
        <p:xfrm>
          <a:off x="7425310" y="5007406"/>
          <a:ext cx="4669538" cy="1752600"/>
        </p:xfrm>
        <a:graphic>
          <a:graphicData uri="http://schemas.openxmlformats.org/drawingml/2006/table">
            <a:tbl>
              <a:tblPr firstRow="1" bandRow="1">
                <a:tableStyleId>{5C22544A-7EE6-4342-B048-85BDC9FD1C3A}</a:tableStyleId>
              </a:tblPr>
              <a:tblGrid>
                <a:gridCol w="1176211">
                  <a:extLst>
                    <a:ext uri="{9D8B030D-6E8A-4147-A177-3AD203B41FA5}">
                      <a16:colId xmlns:a16="http://schemas.microsoft.com/office/drawing/2014/main" val="3440718025"/>
                    </a:ext>
                  </a:extLst>
                </a:gridCol>
                <a:gridCol w="872935">
                  <a:extLst>
                    <a:ext uri="{9D8B030D-6E8A-4147-A177-3AD203B41FA5}">
                      <a16:colId xmlns:a16="http://schemas.microsoft.com/office/drawing/2014/main" val="4249247380"/>
                    </a:ext>
                  </a:extLst>
                </a:gridCol>
                <a:gridCol w="882460">
                  <a:extLst>
                    <a:ext uri="{9D8B030D-6E8A-4147-A177-3AD203B41FA5}">
                      <a16:colId xmlns:a16="http://schemas.microsoft.com/office/drawing/2014/main" val="218035633"/>
                    </a:ext>
                  </a:extLst>
                </a:gridCol>
                <a:gridCol w="855472">
                  <a:extLst>
                    <a:ext uri="{9D8B030D-6E8A-4147-A177-3AD203B41FA5}">
                      <a16:colId xmlns:a16="http://schemas.microsoft.com/office/drawing/2014/main" val="3335207366"/>
                    </a:ext>
                  </a:extLst>
                </a:gridCol>
                <a:gridCol w="882460">
                  <a:extLst>
                    <a:ext uri="{9D8B030D-6E8A-4147-A177-3AD203B41FA5}">
                      <a16:colId xmlns:a16="http://schemas.microsoft.com/office/drawing/2014/main" val="3900055206"/>
                    </a:ext>
                  </a:extLst>
                </a:gridCol>
              </a:tblGrid>
              <a:tr h="370840">
                <a:tc>
                  <a:txBody>
                    <a:bodyPr/>
                    <a:lstStyle/>
                    <a:p>
                      <a:r>
                        <a:rPr lang="en-GB" dirty="0"/>
                        <a:t>Variant ID</a:t>
                      </a:r>
                    </a:p>
                  </a:txBody>
                  <a:tcPr/>
                </a:tc>
                <a:tc>
                  <a:txBody>
                    <a:bodyPr/>
                    <a:lstStyle/>
                    <a:p>
                      <a:r>
                        <a:rPr lang="en-GB" dirty="0" err="1"/>
                        <a:t>a.fastq</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b.fastq</a:t>
                      </a:r>
                      <a:endParaRPr lang="en-GB" dirty="0"/>
                    </a:p>
                    <a:p>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c.fastq</a:t>
                      </a:r>
                      <a:endParaRPr lang="en-GB" dirty="0"/>
                    </a:p>
                    <a:p>
                      <a:endParaRPr lang="en-GB" dirty="0"/>
                    </a:p>
                  </a:txBody>
                  <a:tcPr/>
                </a:tc>
                <a:tc>
                  <a:txBody>
                    <a:bodyPr/>
                    <a:lstStyle/>
                    <a:p>
                      <a:r>
                        <a:rPr lang="en-GB" dirty="0" err="1"/>
                        <a:t>d.fastq</a:t>
                      </a:r>
                      <a:endParaRPr lang="en-GB" dirty="0"/>
                    </a:p>
                  </a:txBody>
                  <a:tcPr/>
                </a:tc>
                <a:extLst>
                  <a:ext uri="{0D108BD9-81ED-4DB2-BD59-A6C34878D82A}">
                    <a16:rowId xmlns:a16="http://schemas.microsoft.com/office/drawing/2014/main" val="4096913748"/>
                  </a:ext>
                </a:extLst>
              </a:tr>
              <a:tr h="370840">
                <a:tc>
                  <a:txBody>
                    <a:bodyPr/>
                    <a:lstStyle/>
                    <a:p>
                      <a:r>
                        <a:rPr lang="en-GB" dirty="0"/>
                        <a:t>1552</a:t>
                      </a:r>
                    </a:p>
                  </a:txBody>
                  <a:tcPr/>
                </a:tc>
                <a:tc>
                  <a:txBody>
                    <a:bodyPr/>
                    <a:lstStyle/>
                    <a:p>
                      <a:r>
                        <a:rPr lang="en-GB" dirty="0"/>
                        <a:t>0</a:t>
                      </a:r>
                    </a:p>
                  </a:txBody>
                  <a:tcPr/>
                </a:tc>
                <a:tc>
                  <a:txBody>
                    <a:bodyPr/>
                    <a:lstStyle/>
                    <a:p>
                      <a:r>
                        <a:rPr lang="en-GB" dirty="0"/>
                        <a:t>1</a:t>
                      </a:r>
                    </a:p>
                  </a:txBody>
                  <a:tcPr/>
                </a:tc>
                <a:tc>
                  <a:txBody>
                    <a:bodyPr/>
                    <a:lstStyle/>
                    <a:p>
                      <a:r>
                        <a:rPr lang="en-GB" dirty="0"/>
                        <a:t>1</a:t>
                      </a:r>
                    </a:p>
                  </a:txBody>
                  <a:tcPr/>
                </a:tc>
                <a:tc>
                  <a:txBody>
                    <a:bodyPr/>
                    <a:lstStyle/>
                    <a:p>
                      <a:r>
                        <a:rPr lang="en-GB" dirty="0"/>
                        <a:t>0</a:t>
                      </a:r>
                    </a:p>
                  </a:txBody>
                  <a:tcPr/>
                </a:tc>
                <a:extLst>
                  <a:ext uri="{0D108BD9-81ED-4DB2-BD59-A6C34878D82A}">
                    <a16:rowId xmlns:a16="http://schemas.microsoft.com/office/drawing/2014/main" val="170670905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a:r>
                    </a:p>
                  </a:txBody>
                  <a:tcPr/>
                </a:tc>
                <a:extLst>
                  <a:ext uri="{0D108BD9-81ED-4DB2-BD59-A6C34878D82A}">
                    <a16:rowId xmlns:a16="http://schemas.microsoft.com/office/drawing/2014/main" val="18042646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a:r>
                    </a:p>
                  </a:txBody>
                  <a:tcPr/>
                </a:tc>
                <a:tc>
                  <a:txBody>
                    <a:bodyPr/>
                    <a:lstStyle/>
                    <a:p>
                      <a:r>
                        <a:rPr lang="en-GB"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a:r>
                    </a:p>
                  </a:txBody>
                  <a:tcPr/>
                </a:tc>
                <a:extLst>
                  <a:ext uri="{0D108BD9-81ED-4DB2-BD59-A6C34878D82A}">
                    <a16:rowId xmlns:a16="http://schemas.microsoft.com/office/drawing/2014/main" val="3048168830"/>
                  </a:ext>
                </a:extLst>
              </a:tr>
            </a:tbl>
          </a:graphicData>
        </a:graphic>
      </p:graphicFrame>
      <p:sp>
        <p:nvSpPr>
          <p:cNvPr id="14" name="TextBox 13">
            <a:extLst>
              <a:ext uri="{FF2B5EF4-FFF2-40B4-BE49-F238E27FC236}">
                <a16:creationId xmlns:a16="http://schemas.microsoft.com/office/drawing/2014/main" id="{7A15B417-C0AC-BD41-C0D2-49D5FB66A09A}"/>
              </a:ext>
            </a:extLst>
          </p:cNvPr>
          <p:cNvSpPr txBox="1"/>
          <p:nvPr/>
        </p:nvSpPr>
        <p:spPr>
          <a:xfrm>
            <a:off x="3294668" y="4558553"/>
            <a:ext cx="2321020" cy="369332"/>
          </a:xfrm>
          <a:prstGeom prst="rect">
            <a:avLst/>
          </a:prstGeom>
          <a:noFill/>
        </p:spPr>
        <p:txBody>
          <a:bodyPr wrap="none" rtlCol="0">
            <a:spAutoFit/>
          </a:bodyPr>
          <a:lstStyle/>
          <a:p>
            <a:r>
              <a:rPr lang="en-GB" dirty="0"/>
              <a:t>Reference Q-Sequence</a:t>
            </a:r>
          </a:p>
        </p:txBody>
      </p:sp>
      <p:sp>
        <p:nvSpPr>
          <p:cNvPr id="15" name="TextBox 14">
            <a:extLst>
              <a:ext uri="{FF2B5EF4-FFF2-40B4-BE49-F238E27FC236}">
                <a16:creationId xmlns:a16="http://schemas.microsoft.com/office/drawing/2014/main" id="{C13F3B29-8E64-8660-9EB0-C4B1BA60BF96}"/>
              </a:ext>
            </a:extLst>
          </p:cNvPr>
          <p:cNvSpPr txBox="1"/>
          <p:nvPr/>
        </p:nvSpPr>
        <p:spPr>
          <a:xfrm>
            <a:off x="8520674" y="4558553"/>
            <a:ext cx="2255041" cy="369332"/>
          </a:xfrm>
          <a:prstGeom prst="rect">
            <a:avLst/>
          </a:prstGeom>
          <a:noFill/>
        </p:spPr>
        <p:txBody>
          <a:bodyPr wrap="none" rtlCol="0">
            <a:spAutoFit/>
          </a:bodyPr>
          <a:lstStyle/>
          <a:p>
            <a:r>
              <a:rPr lang="en-GB" dirty="0"/>
              <a:t>Alternate Q-Sequence</a:t>
            </a:r>
          </a:p>
        </p:txBody>
      </p:sp>
      <p:sp>
        <p:nvSpPr>
          <p:cNvPr id="16" name="Right Arrow 15">
            <a:extLst>
              <a:ext uri="{FF2B5EF4-FFF2-40B4-BE49-F238E27FC236}">
                <a16:creationId xmlns:a16="http://schemas.microsoft.com/office/drawing/2014/main" id="{D2054AA8-614F-E9FA-F75E-E1F3905FE54D}"/>
              </a:ext>
            </a:extLst>
          </p:cNvPr>
          <p:cNvSpPr/>
          <p:nvPr/>
        </p:nvSpPr>
        <p:spPr>
          <a:xfrm rot="7880857">
            <a:off x="6107363" y="4133890"/>
            <a:ext cx="352983" cy="439793"/>
          </a:xfrm>
          <a:prstGeom prst="rightArrow">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17" name="Right Arrow 16">
            <a:extLst>
              <a:ext uri="{FF2B5EF4-FFF2-40B4-BE49-F238E27FC236}">
                <a16:creationId xmlns:a16="http://schemas.microsoft.com/office/drawing/2014/main" id="{042EFF96-0C6A-D292-F68D-8FA8A91E3F92}"/>
              </a:ext>
            </a:extLst>
          </p:cNvPr>
          <p:cNvSpPr/>
          <p:nvPr/>
        </p:nvSpPr>
        <p:spPr>
          <a:xfrm rot="2910317">
            <a:off x="7700677" y="4133767"/>
            <a:ext cx="352983" cy="439793"/>
          </a:xfrm>
          <a:prstGeom prst="rightArrow">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A8FACDD7-B890-1051-4CE9-14FE4013D97E}"/>
              </a:ext>
            </a:extLst>
          </p:cNvPr>
          <p:cNvSpPr txBox="1"/>
          <p:nvPr/>
        </p:nvSpPr>
        <p:spPr>
          <a:xfrm>
            <a:off x="75542" y="3296268"/>
            <a:ext cx="4666214" cy="369332"/>
          </a:xfrm>
          <a:prstGeom prst="rect">
            <a:avLst/>
          </a:prstGeom>
          <a:noFill/>
        </p:spPr>
        <p:txBody>
          <a:bodyPr wrap="none" rtlCol="0">
            <a:spAutoFit/>
          </a:bodyPr>
          <a:lstStyle/>
          <a:p>
            <a:r>
              <a:rPr lang="en-GB" i="1" dirty="0" err="1"/>
              <a:t>ClinVar</a:t>
            </a:r>
            <a:r>
              <a:rPr lang="en-GB" i="1" dirty="0"/>
              <a:t> variants = 1233, </a:t>
            </a:r>
            <a:r>
              <a:rPr lang="en-GB" i="1" dirty="0" err="1"/>
              <a:t>VUS</a:t>
            </a:r>
            <a:r>
              <a:rPr lang="en-GB" i="1" dirty="0"/>
              <a:t>, synonymous, SNPs</a:t>
            </a:r>
          </a:p>
        </p:txBody>
      </p:sp>
    </p:spTree>
    <p:extLst>
      <p:ext uri="{BB962C8B-B14F-4D97-AF65-F5344CB8AC3E}">
        <p14:creationId xmlns:p14="http://schemas.microsoft.com/office/powerpoint/2010/main" val="1504157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9A387-4E92-0A14-BE61-1B7835B687B8}"/>
              </a:ext>
            </a:extLst>
          </p:cNvPr>
          <p:cNvSpPr>
            <a:spLocks noGrp="1"/>
          </p:cNvSpPr>
          <p:nvPr>
            <p:ph type="title"/>
          </p:nvPr>
        </p:nvSpPr>
        <p:spPr>
          <a:xfrm>
            <a:off x="0" y="0"/>
            <a:ext cx="10515600" cy="1325563"/>
          </a:xfrm>
        </p:spPr>
        <p:txBody>
          <a:bodyPr/>
          <a:lstStyle/>
          <a:p>
            <a:r>
              <a:rPr lang="en-GB" dirty="0"/>
              <a:t>Pipeline Workflow</a:t>
            </a:r>
          </a:p>
        </p:txBody>
      </p:sp>
      <p:sp>
        <p:nvSpPr>
          <p:cNvPr id="4" name="TextBox 3">
            <a:extLst>
              <a:ext uri="{FF2B5EF4-FFF2-40B4-BE49-F238E27FC236}">
                <a16:creationId xmlns:a16="http://schemas.microsoft.com/office/drawing/2014/main" id="{F16F5D05-F332-F0F4-DA6E-64996FA85B60}"/>
              </a:ext>
            </a:extLst>
          </p:cNvPr>
          <p:cNvSpPr txBox="1"/>
          <p:nvPr/>
        </p:nvSpPr>
        <p:spPr>
          <a:xfrm>
            <a:off x="1371600" y="1325563"/>
            <a:ext cx="1690976" cy="369332"/>
          </a:xfrm>
          <a:prstGeom prst="rect">
            <a:avLst/>
          </a:prstGeom>
          <a:noFill/>
        </p:spPr>
        <p:txBody>
          <a:bodyPr wrap="none" rtlCol="0">
            <a:spAutoFit/>
          </a:bodyPr>
          <a:lstStyle/>
          <a:p>
            <a:r>
              <a:rPr lang="en-GB" dirty="0"/>
              <a:t>Variant ID: 1552</a:t>
            </a:r>
          </a:p>
        </p:txBody>
      </p:sp>
      <p:grpSp>
        <p:nvGrpSpPr>
          <p:cNvPr id="10" name="Group 9">
            <a:extLst>
              <a:ext uri="{FF2B5EF4-FFF2-40B4-BE49-F238E27FC236}">
                <a16:creationId xmlns:a16="http://schemas.microsoft.com/office/drawing/2014/main" id="{4F3ED8C4-37C9-0F1F-6576-D535CF21E567}"/>
              </a:ext>
            </a:extLst>
          </p:cNvPr>
          <p:cNvGrpSpPr/>
          <p:nvPr/>
        </p:nvGrpSpPr>
        <p:grpSpPr>
          <a:xfrm>
            <a:off x="3231796" y="1926693"/>
            <a:ext cx="7790436" cy="1466087"/>
            <a:chOff x="3137666" y="1614317"/>
            <a:chExt cx="7790436" cy="1466087"/>
          </a:xfrm>
        </p:grpSpPr>
        <p:sp>
          <p:nvSpPr>
            <p:cNvPr id="6" name="TextBox 5">
              <a:extLst>
                <a:ext uri="{FF2B5EF4-FFF2-40B4-BE49-F238E27FC236}">
                  <a16:creationId xmlns:a16="http://schemas.microsoft.com/office/drawing/2014/main" id="{93E173A3-F827-EFF9-F9C2-494054B775EC}"/>
                </a:ext>
              </a:extLst>
            </p:cNvPr>
            <p:cNvSpPr txBox="1"/>
            <p:nvPr/>
          </p:nvSpPr>
          <p:spPr>
            <a:xfrm>
              <a:off x="3137666" y="2157074"/>
              <a:ext cx="2580706" cy="923330"/>
            </a:xfrm>
            <a:prstGeom prst="rect">
              <a:avLst/>
            </a:prstGeom>
            <a:noFill/>
          </p:spPr>
          <p:txBody>
            <a:bodyPr wrap="none" rtlCol="0">
              <a:spAutoFit/>
            </a:bodyPr>
            <a:lstStyle/>
            <a:p>
              <a:r>
                <a:rPr lang="en-GB" b="1" dirty="0"/>
                <a:t>Reference Allele Samples</a:t>
              </a:r>
            </a:p>
            <a:p>
              <a:pPr algn="ctr"/>
              <a:r>
                <a:rPr lang="en-GB" dirty="0" err="1"/>
                <a:t>a.fastq</a:t>
              </a:r>
              <a:endParaRPr lang="en-GB" dirty="0"/>
            </a:p>
            <a:p>
              <a:pPr algn="ctr"/>
              <a:r>
                <a:rPr lang="en-GB" dirty="0" err="1"/>
                <a:t>d.fastq</a:t>
              </a:r>
              <a:endParaRPr lang="en-GB" dirty="0"/>
            </a:p>
          </p:txBody>
        </p:sp>
        <p:sp>
          <p:nvSpPr>
            <p:cNvPr id="8" name="TextBox 7">
              <a:extLst>
                <a:ext uri="{FF2B5EF4-FFF2-40B4-BE49-F238E27FC236}">
                  <a16:creationId xmlns:a16="http://schemas.microsoft.com/office/drawing/2014/main" id="{EF0D1E3C-291E-8502-776D-27A426923D3A}"/>
                </a:ext>
              </a:extLst>
            </p:cNvPr>
            <p:cNvSpPr txBox="1"/>
            <p:nvPr/>
          </p:nvSpPr>
          <p:spPr>
            <a:xfrm>
              <a:off x="8238583" y="2157074"/>
              <a:ext cx="2689519" cy="923330"/>
            </a:xfrm>
            <a:prstGeom prst="rect">
              <a:avLst/>
            </a:prstGeom>
            <a:noFill/>
          </p:spPr>
          <p:txBody>
            <a:bodyPr wrap="none" rtlCol="0">
              <a:spAutoFit/>
            </a:bodyPr>
            <a:lstStyle/>
            <a:p>
              <a:r>
                <a:rPr lang="en-GB" b="1" dirty="0"/>
                <a:t>Alternative Allele Samples</a:t>
              </a:r>
            </a:p>
            <a:p>
              <a:pPr algn="ctr"/>
              <a:r>
                <a:rPr lang="en-GB" dirty="0" err="1"/>
                <a:t>b.fastq</a:t>
              </a:r>
              <a:endParaRPr lang="en-GB" dirty="0"/>
            </a:p>
            <a:p>
              <a:pPr algn="ctr"/>
              <a:r>
                <a:rPr lang="en-GB" dirty="0" err="1"/>
                <a:t>c.fastq</a:t>
              </a:r>
              <a:endParaRPr lang="en-GB" dirty="0"/>
            </a:p>
          </p:txBody>
        </p:sp>
        <p:sp>
          <p:nvSpPr>
            <p:cNvPr id="9" name="TextBox 8">
              <a:extLst>
                <a:ext uri="{FF2B5EF4-FFF2-40B4-BE49-F238E27FC236}">
                  <a16:creationId xmlns:a16="http://schemas.microsoft.com/office/drawing/2014/main" id="{ACA3D8CA-4548-5804-B9A3-3192A722EE66}"/>
                </a:ext>
              </a:extLst>
            </p:cNvPr>
            <p:cNvSpPr txBox="1"/>
            <p:nvPr/>
          </p:nvSpPr>
          <p:spPr>
            <a:xfrm>
              <a:off x="6096000" y="1614317"/>
              <a:ext cx="1263487" cy="369332"/>
            </a:xfrm>
            <a:prstGeom prst="rect">
              <a:avLst/>
            </a:prstGeom>
            <a:noFill/>
          </p:spPr>
          <p:txBody>
            <a:bodyPr wrap="none" rtlCol="0">
              <a:spAutoFit/>
            </a:bodyPr>
            <a:lstStyle/>
            <a:p>
              <a:r>
                <a:rPr lang="en-GB" i="1" dirty="0"/>
                <a:t>Gene: </a:t>
              </a:r>
              <a:r>
                <a:rPr lang="en-GB" i="1" dirty="0" err="1"/>
                <a:t>TP53</a:t>
              </a:r>
              <a:endParaRPr lang="en-GB" i="1" dirty="0"/>
            </a:p>
          </p:txBody>
        </p:sp>
      </p:grpSp>
      <p:sp>
        <p:nvSpPr>
          <p:cNvPr id="11" name="TextBox 10">
            <a:extLst>
              <a:ext uri="{FF2B5EF4-FFF2-40B4-BE49-F238E27FC236}">
                <a16:creationId xmlns:a16="http://schemas.microsoft.com/office/drawing/2014/main" id="{07CB1D2B-0936-7638-5659-E59980F60A90}"/>
              </a:ext>
            </a:extLst>
          </p:cNvPr>
          <p:cNvSpPr txBox="1"/>
          <p:nvPr/>
        </p:nvSpPr>
        <p:spPr>
          <a:xfrm>
            <a:off x="5915974" y="5082988"/>
            <a:ext cx="2914452" cy="646331"/>
          </a:xfrm>
          <a:prstGeom prst="rect">
            <a:avLst/>
          </a:prstGeom>
          <a:noFill/>
        </p:spPr>
        <p:txBody>
          <a:bodyPr wrap="none" rtlCol="0">
            <a:spAutoFit/>
          </a:bodyPr>
          <a:lstStyle/>
          <a:p>
            <a:pPr algn="ctr"/>
            <a:r>
              <a:rPr lang="en-GB" dirty="0" err="1"/>
              <a:t>TP53</a:t>
            </a:r>
            <a:r>
              <a:rPr lang="en-GB" dirty="0"/>
              <a:t> Differential Expression?</a:t>
            </a:r>
          </a:p>
          <a:p>
            <a:pPr algn="ctr"/>
            <a:r>
              <a:rPr lang="en-GB" dirty="0"/>
              <a:t>Expressed Isoforms?</a:t>
            </a:r>
          </a:p>
        </p:txBody>
      </p:sp>
      <p:cxnSp>
        <p:nvCxnSpPr>
          <p:cNvPr id="18" name="Straight Arrow Connector 17">
            <a:extLst>
              <a:ext uri="{FF2B5EF4-FFF2-40B4-BE49-F238E27FC236}">
                <a16:creationId xmlns:a16="http://schemas.microsoft.com/office/drawing/2014/main" id="{B7AEF378-81CC-1932-BE3B-E61B0091BC46}"/>
              </a:ext>
            </a:extLst>
          </p:cNvPr>
          <p:cNvCxnSpPr>
            <a:cxnSpLocks/>
          </p:cNvCxnSpPr>
          <p:nvPr/>
        </p:nvCxnSpPr>
        <p:spPr>
          <a:xfrm>
            <a:off x="7377683" y="3684494"/>
            <a:ext cx="0" cy="1398494"/>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24" name="Left Bracket 23">
            <a:extLst>
              <a:ext uri="{FF2B5EF4-FFF2-40B4-BE49-F238E27FC236}">
                <a16:creationId xmlns:a16="http://schemas.microsoft.com/office/drawing/2014/main" id="{0DC6C7B0-7605-C9F1-F29B-766E3D7DBC63}"/>
              </a:ext>
            </a:extLst>
          </p:cNvPr>
          <p:cNvSpPr/>
          <p:nvPr/>
        </p:nvSpPr>
        <p:spPr>
          <a:xfrm rot="16200000">
            <a:off x="7068937" y="547109"/>
            <a:ext cx="183245" cy="6091521"/>
          </a:xfrm>
          <a:prstGeom prst="leftBracket">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1617027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0905-2EA4-C6D2-D850-61B81A927E7B}"/>
              </a:ext>
            </a:extLst>
          </p:cNvPr>
          <p:cNvSpPr>
            <a:spLocks noGrp="1"/>
          </p:cNvSpPr>
          <p:nvPr>
            <p:ph type="title"/>
          </p:nvPr>
        </p:nvSpPr>
        <p:spPr>
          <a:xfrm>
            <a:off x="285480" y="271212"/>
            <a:ext cx="10515600" cy="1325563"/>
          </a:xfrm>
        </p:spPr>
        <p:txBody>
          <a:bodyPr/>
          <a:lstStyle/>
          <a:p>
            <a:r>
              <a:rPr lang="en-GB" dirty="0"/>
              <a:t>Introduction</a:t>
            </a:r>
          </a:p>
        </p:txBody>
      </p:sp>
      <p:sp>
        <p:nvSpPr>
          <p:cNvPr id="3" name="Content Placeholder 2">
            <a:extLst>
              <a:ext uri="{FF2B5EF4-FFF2-40B4-BE49-F238E27FC236}">
                <a16:creationId xmlns:a16="http://schemas.microsoft.com/office/drawing/2014/main" id="{6F57385D-9AA0-736A-F822-4FA9CB8340A9}"/>
              </a:ext>
            </a:extLst>
          </p:cNvPr>
          <p:cNvSpPr>
            <a:spLocks noGrp="1"/>
          </p:cNvSpPr>
          <p:nvPr>
            <p:ph idx="1"/>
          </p:nvPr>
        </p:nvSpPr>
        <p:spPr>
          <a:xfrm>
            <a:off x="244700" y="1388515"/>
            <a:ext cx="8654602" cy="4471371"/>
          </a:xfrm>
        </p:spPr>
        <p:txBody>
          <a:bodyPr>
            <a:normAutofit/>
          </a:bodyPr>
          <a:lstStyle/>
          <a:p>
            <a:pPr marL="0" indent="0">
              <a:buNone/>
            </a:pPr>
            <a:endParaRPr lang="en-GB" sz="2400" dirty="0"/>
          </a:p>
          <a:p>
            <a:r>
              <a:rPr lang="en-GB" sz="2400" b="1" dirty="0"/>
              <a:t>University of Liverpool </a:t>
            </a:r>
            <a:r>
              <a:rPr lang="en-GB" sz="2400" dirty="0"/>
              <a:t>– MRC DiMeN DTP Computational Biology</a:t>
            </a:r>
          </a:p>
          <a:p>
            <a:r>
              <a:rPr lang="en-GB" sz="2400" dirty="0"/>
              <a:t>My PhD focuses on developing tools to better detect low frequency ctDNA variants</a:t>
            </a:r>
          </a:p>
          <a:p>
            <a:r>
              <a:rPr lang="en-GB" sz="2400" dirty="0"/>
              <a:t>University of Sheffield - MSc in Molecular Medicine </a:t>
            </a:r>
          </a:p>
          <a:p>
            <a:r>
              <a:rPr lang="en-GB" sz="2400" dirty="0"/>
              <a:t>My interests are in leveraging computational tools to improve human health</a:t>
            </a:r>
          </a:p>
          <a:p>
            <a:r>
              <a:rPr lang="en-GB" sz="2400" dirty="0"/>
              <a:t>This project was an opportunity to work on a project that could contribute to improving health using computational methods  </a:t>
            </a:r>
          </a:p>
        </p:txBody>
      </p:sp>
      <p:grpSp>
        <p:nvGrpSpPr>
          <p:cNvPr id="9" name="Group 8">
            <a:extLst>
              <a:ext uri="{FF2B5EF4-FFF2-40B4-BE49-F238E27FC236}">
                <a16:creationId xmlns:a16="http://schemas.microsoft.com/office/drawing/2014/main" id="{33326081-A736-9800-0EE6-5E538139A855}"/>
              </a:ext>
            </a:extLst>
          </p:cNvPr>
          <p:cNvGrpSpPr/>
          <p:nvPr/>
        </p:nvGrpSpPr>
        <p:grpSpPr>
          <a:xfrm>
            <a:off x="9478988" y="933993"/>
            <a:ext cx="2292441" cy="4019221"/>
            <a:chOff x="9455237" y="1470593"/>
            <a:chExt cx="2292441" cy="4019221"/>
          </a:xfrm>
        </p:grpSpPr>
        <p:pic>
          <p:nvPicPr>
            <p:cNvPr id="5" name="Picture 4" descr="A group of people posing for a photo&#10;&#10;Description automatically generated">
              <a:extLst>
                <a:ext uri="{FF2B5EF4-FFF2-40B4-BE49-F238E27FC236}">
                  <a16:creationId xmlns:a16="http://schemas.microsoft.com/office/drawing/2014/main" id="{D2F3186C-7320-2A16-3EC6-627D9678E601}"/>
                </a:ext>
              </a:extLst>
            </p:cNvPr>
            <p:cNvPicPr>
              <a:picLocks noChangeAspect="1"/>
            </p:cNvPicPr>
            <p:nvPr/>
          </p:nvPicPr>
          <p:blipFill rotWithShape="1">
            <a:blip r:embed="rId3"/>
            <a:srcRect l="19566" t="30710" r="50939" b="13015"/>
            <a:stretch/>
          </p:blipFill>
          <p:spPr>
            <a:xfrm>
              <a:off x="9455237" y="1470593"/>
              <a:ext cx="2292441" cy="3280557"/>
            </a:xfrm>
            <a:prstGeom prst="rect">
              <a:avLst/>
            </a:prstGeom>
          </p:spPr>
        </p:pic>
        <p:sp>
          <p:nvSpPr>
            <p:cNvPr id="8" name="TextBox 7">
              <a:extLst>
                <a:ext uri="{FF2B5EF4-FFF2-40B4-BE49-F238E27FC236}">
                  <a16:creationId xmlns:a16="http://schemas.microsoft.com/office/drawing/2014/main" id="{705858D2-6CDD-F262-F71C-ED53220E0E9B}"/>
                </a:ext>
              </a:extLst>
            </p:cNvPr>
            <p:cNvSpPr txBox="1"/>
            <p:nvPr/>
          </p:nvSpPr>
          <p:spPr>
            <a:xfrm>
              <a:off x="9455237" y="4751150"/>
              <a:ext cx="2292441" cy="738664"/>
            </a:xfrm>
            <a:prstGeom prst="rect">
              <a:avLst/>
            </a:prstGeom>
            <a:noFill/>
          </p:spPr>
          <p:txBody>
            <a:bodyPr wrap="square" rtlCol="0">
              <a:spAutoFit/>
            </a:bodyPr>
            <a:lstStyle/>
            <a:p>
              <a:r>
                <a:rPr lang="en-GB" sz="1400" b="1" dirty="0"/>
                <a:t>Graduating from </a:t>
              </a:r>
            </a:p>
            <a:p>
              <a:r>
                <a:rPr lang="en-GB" sz="1400" b="1" dirty="0"/>
                <a:t>Molecular Medicine</a:t>
              </a:r>
            </a:p>
            <a:p>
              <a:r>
                <a:rPr lang="en-GB" sz="1400" b="1" dirty="0"/>
                <a:t>University of Sheffield, 2019</a:t>
              </a:r>
            </a:p>
          </p:txBody>
        </p:sp>
      </p:grpSp>
    </p:spTree>
    <p:extLst>
      <p:ext uri="{BB962C8B-B14F-4D97-AF65-F5344CB8AC3E}">
        <p14:creationId xmlns:p14="http://schemas.microsoft.com/office/powerpoint/2010/main" val="1982419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EBA50-22BB-F52F-9DE3-13E6F8B8ACB6}"/>
              </a:ext>
            </a:extLst>
          </p:cNvPr>
          <p:cNvSpPr>
            <a:spLocks noGrp="1"/>
          </p:cNvSpPr>
          <p:nvPr>
            <p:ph type="title"/>
          </p:nvPr>
        </p:nvSpPr>
        <p:spPr/>
        <p:txBody>
          <a:bodyPr/>
          <a:lstStyle/>
          <a:p>
            <a:pPr algn="ctr"/>
            <a:r>
              <a:rPr lang="en-GB" dirty="0"/>
              <a:t>Quantifying Transcript Expression Trinity</a:t>
            </a:r>
          </a:p>
        </p:txBody>
      </p:sp>
      <p:sp>
        <p:nvSpPr>
          <p:cNvPr id="4" name="TextBox 3">
            <a:extLst>
              <a:ext uri="{FF2B5EF4-FFF2-40B4-BE49-F238E27FC236}">
                <a16:creationId xmlns:a16="http://schemas.microsoft.com/office/drawing/2014/main" id="{F25C1944-38CE-C83A-CAB5-781A5836E130}"/>
              </a:ext>
            </a:extLst>
          </p:cNvPr>
          <p:cNvSpPr txBox="1"/>
          <p:nvPr/>
        </p:nvSpPr>
        <p:spPr>
          <a:xfrm>
            <a:off x="594657" y="1690688"/>
            <a:ext cx="10595020" cy="523220"/>
          </a:xfrm>
          <a:prstGeom prst="rect">
            <a:avLst/>
          </a:prstGeom>
          <a:noFill/>
        </p:spPr>
        <p:txBody>
          <a:bodyPr wrap="square" rtlCol="0">
            <a:spAutoFit/>
          </a:bodyPr>
          <a:lstStyle/>
          <a:p>
            <a:pPr marL="285750" indent="-285750">
              <a:buFont typeface="Arial" panose="020B0604020202020204" pitchFamily="34" charset="0"/>
              <a:buChar char="•"/>
            </a:pPr>
            <a:r>
              <a:rPr lang="en-GB" sz="2800" b="0" i="0" dirty="0">
                <a:solidFill>
                  <a:srgbClr val="1F2328"/>
                </a:solidFill>
                <a:effectLst/>
                <a:latin typeface="-apple-system"/>
              </a:rPr>
              <a:t>Trinity assembles transcript sequences from RNA-</a:t>
            </a:r>
            <a:r>
              <a:rPr lang="en-GB" sz="2800" b="0" i="0" dirty="0" err="1">
                <a:solidFill>
                  <a:srgbClr val="1F2328"/>
                </a:solidFill>
                <a:effectLst/>
                <a:latin typeface="-apple-system"/>
              </a:rPr>
              <a:t>Seq</a:t>
            </a:r>
            <a:r>
              <a:rPr lang="en-GB" sz="2800" b="0" i="0" dirty="0">
                <a:solidFill>
                  <a:srgbClr val="1F2328"/>
                </a:solidFill>
                <a:effectLst/>
                <a:latin typeface="-apple-system"/>
              </a:rPr>
              <a:t> data</a:t>
            </a:r>
            <a:endParaRPr lang="en-GB" sz="2800" dirty="0"/>
          </a:p>
        </p:txBody>
      </p:sp>
      <p:pic>
        <p:nvPicPr>
          <p:cNvPr id="5" name="Picture 4" descr="A screenshot of a computer&#10;&#10;Description automatically generated with low confidence">
            <a:extLst>
              <a:ext uri="{FF2B5EF4-FFF2-40B4-BE49-F238E27FC236}">
                <a16:creationId xmlns:a16="http://schemas.microsoft.com/office/drawing/2014/main" id="{DC11C758-7F52-C54E-6896-F5BDC9A68318}"/>
              </a:ext>
            </a:extLst>
          </p:cNvPr>
          <p:cNvPicPr>
            <a:picLocks noChangeAspect="1"/>
          </p:cNvPicPr>
          <p:nvPr/>
        </p:nvPicPr>
        <p:blipFill rotWithShape="1">
          <a:blip r:embed="rId3"/>
          <a:srcRect l="1165" t="18217" r="1852" b="15017"/>
          <a:stretch/>
        </p:blipFill>
        <p:spPr>
          <a:xfrm>
            <a:off x="653961" y="2657089"/>
            <a:ext cx="10759143" cy="4200912"/>
          </a:xfrm>
          <a:prstGeom prst="rect">
            <a:avLst/>
          </a:prstGeom>
        </p:spPr>
      </p:pic>
      <p:sp>
        <p:nvSpPr>
          <p:cNvPr id="6" name="TextBox 5">
            <a:extLst>
              <a:ext uri="{FF2B5EF4-FFF2-40B4-BE49-F238E27FC236}">
                <a16:creationId xmlns:a16="http://schemas.microsoft.com/office/drawing/2014/main" id="{4C11C034-AB4A-A5CC-3902-5C1D78EC3F1A}"/>
              </a:ext>
            </a:extLst>
          </p:cNvPr>
          <p:cNvSpPr txBox="1"/>
          <p:nvPr/>
        </p:nvSpPr>
        <p:spPr>
          <a:xfrm>
            <a:off x="0" y="2380090"/>
            <a:ext cx="1307922" cy="276999"/>
          </a:xfrm>
          <a:prstGeom prst="rect">
            <a:avLst/>
          </a:prstGeom>
          <a:noFill/>
        </p:spPr>
        <p:txBody>
          <a:bodyPr wrap="none" rtlCol="0">
            <a:spAutoFit/>
          </a:bodyPr>
          <a:lstStyle/>
          <a:p>
            <a:r>
              <a:rPr lang="en-GB" sz="1200" dirty="0"/>
              <a:t>Gene only reads* </a:t>
            </a:r>
          </a:p>
        </p:txBody>
      </p:sp>
    </p:spTree>
    <p:extLst>
      <p:ext uri="{BB962C8B-B14F-4D97-AF65-F5344CB8AC3E}">
        <p14:creationId xmlns:p14="http://schemas.microsoft.com/office/powerpoint/2010/main" val="846925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51288-6DB2-57A6-2D33-B3589C472C4F}"/>
              </a:ext>
            </a:extLst>
          </p:cNvPr>
          <p:cNvSpPr>
            <a:spLocks noGrp="1"/>
          </p:cNvSpPr>
          <p:nvPr>
            <p:ph type="title"/>
          </p:nvPr>
        </p:nvSpPr>
        <p:spPr/>
        <p:txBody>
          <a:bodyPr/>
          <a:lstStyle/>
          <a:p>
            <a:r>
              <a:rPr lang="en-GB" dirty="0"/>
              <a:t>Stretch Goals: Tissue Specific Effects </a:t>
            </a:r>
          </a:p>
        </p:txBody>
      </p:sp>
      <p:sp>
        <p:nvSpPr>
          <p:cNvPr id="3" name="Content Placeholder 2">
            <a:extLst>
              <a:ext uri="{FF2B5EF4-FFF2-40B4-BE49-F238E27FC236}">
                <a16:creationId xmlns:a16="http://schemas.microsoft.com/office/drawing/2014/main" id="{3C91BC22-AF5C-A7AB-5535-27343972D0A6}"/>
              </a:ext>
            </a:extLst>
          </p:cNvPr>
          <p:cNvSpPr>
            <a:spLocks noGrp="1"/>
          </p:cNvSpPr>
          <p:nvPr>
            <p:ph idx="1"/>
          </p:nvPr>
        </p:nvSpPr>
        <p:spPr>
          <a:xfrm>
            <a:off x="517222" y="1690688"/>
            <a:ext cx="11157556" cy="504825"/>
          </a:xfrm>
        </p:spPr>
        <p:txBody>
          <a:bodyPr>
            <a:normAutofit/>
          </a:bodyPr>
          <a:lstStyle/>
          <a:p>
            <a:r>
              <a:rPr lang="en-GB" b="1" dirty="0" err="1"/>
              <a:t>GTEx</a:t>
            </a:r>
            <a:r>
              <a:rPr lang="en-GB" b="1" dirty="0"/>
              <a:t> Database </a:t>
            </a:r>
            <a:r>
              <a:rPr lang="en-GB" b="0" i="0" u="none" strike="noStrike" dirty="0">
                <a:solidFill>
                  <a:srgbClr val="333333"/>
                </a:solidFill>
                <a:effectLst/>
              </a:rPr>
              <a:t>holds tissue-specific gene expression and regulation data</a:t>
            </a:r>
            <a:r>
              <a:rPr lang="en-GB" b="1" dirty="0"/>
              <a:t> </a:t>
            </a:r>
            <a:endParaRPr lang="en-GB" dirty="0"/>
          </a:p>
        </p:txBody>
      </p:sp>
      <p:pic>
        <p:nvPicPr>
          <p:cNvPr id="5" name="Picture 4" descr="A picture containing line, design, art&#10;&#10;Description automatically generated">
            <a:extLst>
              <a:ext uri="{FF2B5EF4-FFF2-40B4-BE49-F238E27FC236}">
                <a16:creationId xmlns:a16="http://schemas.microsoft.com/office/drawing/2014/main" id="{6F7B175C-8599-390C-48FB-439636286EC2}"/>
              </a:ext>
            </a:extLst>
          </p:cNvPr>
          <p:cNvPicPr>
            <a:picLocks noChangeAspect="1"/>
          </p:cNvPicPr>
          <p:nvPr/>
        </p:nvPicPr>
        <p:blipFill>
          <a:blip r:embed="rId3"/>
          <a:stretch>
            <a:fillRect/>
          </a:stretch>
        </p:blipFill>
        <p:spPr>
          <a:xfrm>
            <a:off x="0" y="2305051"/>
            <a:ext cx="12192000" cy="3654477"/>
          </a:xfrm>
          <a:prstGeom prst="rect">
            <a:avLst/>
          </a:prstGeom>
        </p:spPr>
      </p:pic>
      <p:sp>
        <p:nvSpPr>
          <p:cNvPr id="4" name="TextBox 3">
            <a:extLst>
              <a:ext uri="{FF2B5EF4-FFF2-40B4-BE49-F238E27FC236}">
                <a16:creationId xmlns:a16="http://schemas.microsoft.com/office/drawing/2014/main" id="{79F86AFF-5FEA-98EC-4EC6-42D2B4C7A93B}"/>
              </a:ext>
            </a:extLst>
          </p:cNvPr>
          <p:cNvSpPr txBox="1"/>
          <p:nvPr/>
        </p:nvSpPr>
        <p:spPr>
          <a:xfrm>
            <a:off x="517222" y="6308209"/>
            <a:ext cx="4314001" cy="338554"/>
          </a:xfrm>
          <a:prstGeom prst="rect">
            <a:avLst/>
          </a:prstGeom>
          <a:noFill/>
        </p:spPr>
        <p:txBody>
          <a:bodyPr wrap="none" rtlCol="0">
            <a:spAutoFit/>
          </a:bodyPr>
          <a:lstStyle/>
          <a:p>
            <a:r>
              <a:rPr lang="en-GB" sz="1600" dirty="0"/>
              <a:t>https://</a:t>
            </a:r>
            <a:r>
              <a:rPr lang="en-GB" sz="1600" dirty="0" err="1"/>
              <a:t>gtexportal.org</a:t>
            </a:r>
            <a:r>
              <a:rPr lang="en-GB" sz="1600" dirty="0"/>
              <a:t>/home/</a:t>
            </a:r>
            <a:r>
              <a:rPr lang="en-GB" sz="1600" dirty="0" err="1"/>
              <a:t>tissueSummaryPage</a:t>
            </a:r>
            <a:endParaRPr lang="en-GB" sz="1600" dirty="0"/>
          </a:p>
        </p:txBody>
      </p:sp>
    </p:spTree>
    <p:extLst>
      <p:ext uri="{BB962C8B-B14F-4D97-AF65-F5344CB8AC3E}">
        <p14:creationId xmlns:p14="http://schemas.microsoft.com/office/powerpoint/2010/main" val="28362542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51288-6DB2-57A6-2D33-B3589C472C4F}"/>
              </a:ext>
            </a:extLst>
          </p:cNvPr>
          <p:cNvSpPr>
            <a:spLocks noGrp="1"/>
          </p:cNvSpPr>
          <p:nvPr>
            <p:ph type="title"/>
          </p:nvPr>
        </p:nvSpPr>
        <p:spPr/>
        <p:txBody>
          <a:bodyPr/>
          <a:lstStyle/>
          <a:p>
            <a:r>
              <a:rPr lang="en-GB" dirty="0"/>
              <a:t>Stretch Goals: Tissue Specific Effects </a:t>
            </a:r>
          </a:p>
        </p:txBody>
      </p:sp>
      <p:sp>
        <p:nvSpPr>
          <p:cNvPr id="3" name="Content Placeholder 2">
            <a:extLst>
              <a:ext uri="{FF2B5EF4-FFF2-40B4-BE49-F238E27FC236}">
                <a16:creationId xmlns:a16="http://schemas.microsoft.com/office/drawing/2014/main" id="{3C91BC22-AF5C-A7AB-5535-27343972D0A6}"/>
              </a:ext>
            </a:extLst>
          </p:cNvPr>
          <p:cNvSpPr>
            <a:spLocks noGrp="1"/>
          </p:cNvSpPr>
          <p:nvPr>
            <p:ph idx="1"/>
          </p:nvPr>
        </p:nvSpPr>
        <p:spPr>
          <a:xfrm>
            <a:off x="196244" y="1552491"/>
            <a:ext cx="11157556" cy="504825"/>
          </a:xfrm>
        </p:spPr>
        <p:txBody>
          <a:bodyPr>
            <a:normAutofit/>
          </a:bodyPr>
          <a:lstStyle/>
          <a:p>
            <a:r>
              <a:rPr lang="en-GB" b="1" dirty="0" err="1"/>
              <a:t>MetaSRA</a:t>
            </a:r>
            <a:r>
              <a:rPr lang="en-GB" b="1" dirty="0"/>
              <a:t> </a:t>
            </a:r>
            <a:r>
              <a:rPr lang="en-GB" dirty="0"/>
              <a:t>provides a workaround to access tissue specific samples</a:t>
            </a:r>
          </a:p>
        </p:txBody>
      </p:sp>
      <p:pic>
        <p:nvPicPr>
          <p:cNvPr id="4" name="Picture 3">
            <a:extLst>
              <a:ext uri="{FF2B5EF4-FFF2-40B4-BE49-F238E27FC236}">
                <a16:creationId xmlns:a16="http://schemas.microsoft.com/office/drawing/2014/main" id="{29C72208-7CDB-3562-8707-8A3FFC6EFAAC}"/>
              </a:ext>
            </a:extLst>
          </p:cNvPr>
          <p:cNvPicPr>
            <a:picLocks noChangeAspect="1"/>
          </p:cNvPicPr>
          <p:nvPr/>
        </p:nvPicPr>
        <p:blipFill>
          <a:blip r:embed="rId3"/>
          <a:stretch>
            <a:fillRect/>
          </a:stretch>
        </p:blipFill>
        <p:spPr>
          <a:xfrm>
            <a:off x="78625" y="2497931"/>
            <a:ext cx="6433238" cy="4329113"/>
          </a:xfrm>
          <a:prstGeom prst="rect">
            <a:avLst/>
          </a:prstGeom>
        </p:spPr>
      </p:pic>
      <p:grpSp>
        <p:nvGrpSpPr>
          <p:cNvPr id="13" name="Group 12">
            <a:extLst>
              <a:ext uri="{FF2B5EF4-FFF2-40B4-BE49-F238E27FC236}">
                <a16:creationId xmlns:a16="http://schemas.microsoft.com/office/drawing/2014/main" id="{95609E5A-916E-8E14-E5CA-C4ED4A4C4878}"/>
              </a:ext>
            </a:extLst>
          </p:cNvPr>
          <p:cNvGrpSpPr/>
          <p:nvPr/>
        </p:nvGrpSpPr>
        <p:grpSpPr>
          <a:xfrm>
            <a:off x="6715465" y="2057316"/>
            <a:ext cx="5222491" cy="2183688"/>
            <a:chOff x="6759912" y="2522003"/>
            <a:chExt cx="5222491" cy="2183688"/>
          </a:xfrm>
        </p:grpSpPr>
        <p:pic>
          <p:nvPicPr>
            <p:cNvPr id="7" name="Picture 6" descr="A screenshot of a computer code&#10;&#10;Description automatically generated with low confidence">
              <a:extLst>
                <a:ext uri="{FF2B5EF4-FFF2-40B4-BE49-F238E27FC236}">
                  <a16:creationId xmlns:a16="http://schemas.microsoft.com/office/drawing/2014/main" id="{5C578742-FB7D-5FDB-7FA5-D4035DB16FC8}"/>
                </a:ext>
              </a:extLst>
            </p:cNvPr>
            <p:cNvPicPr>
              <a:picLocks noChangeAspect="1"/>
            </p:cNvPicPr>
            <p:nvPr/>
          </p:nvPicPr>
          <p:blipFill rotWithShape="1">
            <a:blip r:embed="rId4"/>
            <a:srcRect t="8588" r="32807"/>
            <a:stretch/>
          </p:blipFill>
          <p:spPr>
            <a:xfrm>
              <a:off x="6759913" y="2703259"/>
              <a:ext cx="5222490" cy="2002432"/>
            </a:xfrm>
            <a:prstGeom prst="rect">
              <a:avLst/>
            </a:prstGeom>
          </p:spPr>
        </p:pic>
        <p:pic>
          <p:nvPicPr>
            <p:cNvPr id="10" name="Picture 9">
              <a:extLst>
                <a:ext uri="{FF2B5EF4-FFF2-40B4-BE49-F238E27FC236}">
                  <a16:creationId xmlns:a16="http://schemas.microsoft.com/office/drawing/2014/main" id="{A1491DBE-C69F-3A5E-4413-8F67565AA043}"/>
                </a:ext>
              </a:extLst>
            </p:cNvPr>
            <p:cNvPicPr>
              <a:picLocks noChangeAspect="1"/>
            </p:cNvPicPr>
            <p:nvPr/>
          </p:nvPicPr>
          <p:blipFill rotWithShape="1">
            <a:blip r:embed="rId5"/>
            <a:srcRect l="4115" t="-15894" r="15133" b="13494"/>
            <a:stretch/>
          </p:blipFill>
          <p:spPr>
            <a:xfrm>
              <a:off x="6759912" y="2522003"/>
              <a:ext cx="5222489" cy="181256"/>
            </a:xfrm>
            <a:prstGeom prst="rect">
              <a:avLst/>
            </a:prstGeom>
          </p:spPr>
        </p:pic>
      </p:grpSp>
      <p:pic>
        <p:nvPicPr>
          <p:cNvPr id="11" name="New picture">
            <a:extLst>
              <a:ext uri="{FF2B5EF4-FFF2-40B4-BE49-F238E27FC236}">
                <a16:creationId xmlns:a16="http://schemas.microsoft.com/office/drawing/2014/main" id="{E5113688-93C9-F25D-1B02-B1C568F0E1A4}"/>
              </a:ext>
            </a:extLst>
          </p:cNvPr>
          <p:cNvPicPr/>
          <p:nvPr/>
        </p:nvPicPr>
        <p:blipFill rotWithShape="1">
          <a:blip r:embed="rId6"/>
          <a:srcRect t="7883"/>
          <a:stretch/>
        </p:blipFill>
        <p:spPr>
          <a:xfrm>
            <a:off x="6715465" y="4283136"/>
            <a:ext cx="3845292" cy="2543908"/>
          </a:xfrm>
          <a:prstGeom prst="rect">
            <a:avLst/>
          </a:prstGeom>
        </p:spPr>
      </p:pic>
      <p:sp>
        <p:nvSpPr>
          <p:cNvPr id="12" name="Right Arrow 11">
            <a:extLst>
              <a:ext uri="{FF2B5EF4-FFF2-40B4-BE49-F238E27FC236}">
                <a16:creationId xmlns:a16="http://schemas.microsoft.com/office/drawing/2014/main" id="{E836396A-EA57-0FED-466E-B42A89631FB1}"/>
              </a:ext>
            </a:extLst>
          </p:cNvPr>
          <p:cNvSpPr/>
          <p:nvPr/>
        </p:nvSpPr>
        <p:spPr>
          <a:xfrm rot="10800000">
            <a:off x="10509102" y="5946101"/>
            <a:ext cx="1165676" cy="703385"/>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BA06DC0B-D984-69CB-C787-EF9428A4F565}"/>
              </a:ext>
            </a:extLst>
          </p:cNvPr>
          <p:cNvSpPr txBox="1"/>
          <p:nvPr/>
        </p:nvSpPr>
        <p:spPr>
          <a:xfrm>
            <a:off x="2283803" y="2161258"/>
            <a:ext cx="3961341" cy="338554"/>
          </a:xfrm>
          <a:prstGeom prst="rect">
            <a:avLst/>
          </a:prstGeom>
          <a:noFill/>
        </p:spPr>
        <p:txBody>
          <a:bodyPr wrap="none" rtlCol="0">
            <a:spAutoFit/>
          </a:bodyPr>
          <a:lstStyle/>
          <a:p>
            <a:r>
              <a:rPr lang="en-GB" sz="1600" i="1" dirty="0"/>
              <a:t>24 </a:t>
            </a:r>
            <a:r>
              <a:rPr lang="en-GB" sz="1600" i="1" dirty="0" err="1"/>
              <a:t>MetaSRA</a:t>
            </a:r>
            <a:r>
              <a:rPr lang="en-GB" sz="1600" i="1" dirty="0"/>
              <a:t> tissues – Appx. 100 Gb per tissue</a:t>
            </a:r>
          </a:p>
        </p:txBody>
      </p:sp>
    </p:spTree>
    <p:extLst>
      <p:ext uri="{BB962C8B-B14F-4D97-AF65-F5344CB8AC3E}">
        <p14:creationId xmlns:p14="http://schemas.microsoft.com/office/powerpoint/2010/main" val="115838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51288-6DB2-57A6-2D33-B3589C472C4F}"/>
              </a:ext>
            </a:extLst>
          </p:cNvPr>
          <p:cNvSpPr>
            <a:spLocks noGrp="1"/>
          </p:cNvSpPr>
          <p:nvPr>
            <p:ph type="title"/>
          </p:nvPr>
        </p:nvSpPr>
        <p:spPr/>
        <p:txBody>
          <a:bodyPr/>
          <a:lstStyle/>
          <a:p>
            <a:r>
              <a:rPr lang="en-GB" dirty="0"/>
              <a:t>Stretch Goals: Experimental Validation</a:t>
            </a:r>
          </a:p>
        </p:txBody>
      </p:sp>
      <p:sp>
        <p:nvSpPr>
          <p:cNvPr id="3" name="Content Placeholder 2">
            <a:extLst>
              <a:ext uri="{FF2B5EF4-FFF2-40B4-BE49-F238E27FC236}">
                <a16:creationId xmlns:a16="http://schemas.microsoft.com/office/drawing/2014/main" id="{3C91BC22-AF5C-A7AB-5535-27343972D0A6}"/>
              </a:ext>
            </a:extLst>
          </p:cNvPr>
          <p:cNvSpPr>
            <a:spLocks noGrp="1"/>
          </p:cNvSpPr>
          <p:nvPr>
            <p:ph idx="1"/>
          </p:nvPr>
        </p:nvSpPr>
        <p:spPr>
          <a:xfrm>
            <a:off x="838200" y="1825624"/>
            <a:ext cx="10515600" cy="941327"/>
          </a:xfrm>
        </p:spPr>
        <p:txBody>
          <a:bodyPr>
            <a:normAutofit/>
          </a:bodyPr>
          <a:lstStyle/>
          <a:p>
            <a:r>
              <a:rPr lang="en-GB" b="1" dirty="0"/>
              <a:t>If promising variants are discovered </a:t>
            </a:r>
            <a:r>
              <a:rPr lang="en-GB" dirty="0"/>
              <a:t>– perform experimental validation </a:t>
            </a:r>
          </a:p>
        </p:txBody>
      </p:sp>
      <p:pic>
        <p:nvPicPr>
          <p:cNvPr id="5" name="Picture 4" descr="A picture containing text, screenshot, design&#10;&#10;Description automatically generated">
            <a:extLst>
              <a:ext uri="{FF2B5EF4-FFF2-40B4-BE49-F238E27FC236}">
                <a16:creationId xmlns:a16="http://schemas.microsoft.com/office/drawing/2014/main" id="{EC587B24-9E1A-95DA-0145-4944A769EB4B}"/>
              </a:ext>
            </a:extLst>
          </p:cNvPr>
          <p:cNvPicPr>
            <a:picLocks noChangeAspect="1"/>
          </p:cNvPicPr>
          <p:nvPr/>
        </p:nvPicPr>
        <p:blipFill rotWithShape="1">
          <a:blip r:embed="rId2"/>
          <a:srcRect l="6117" t="22746" b="46578"/>
          <a:stretch/>
        </p:blipFill>
        <p:spPr>
          <a:xfrm>
            <a:off x="607734" y="3862698"/>
            <a:ext cx="10976531" cy="2625969"/>
          </a:xfrm>
          <a:prstGeom prst="rect">
            <a:avLst/>
          </a:prstGeom>
        </p:spPr>
      </p:pic>
      <p:sp>
        <p:nvSpPr>
          <p:cNvPr id="6" name="TextBox 5">
            <a:extLst>
              <a:ext uri="{FF2B5EF4-FFF2-40B4-BE49-F238E27FC236}">
                <a16:creationId xmlns:a16="http://schemas.microsoft.com/office/drawing/2014/main" id="{AAE5E922-76B1-E0B2-949B-47F19C588CDA}"/>
              </a:ext>
            </a:extLst>
          </p:cNvPr>
          <p:cNvSpPr txBox="1"/>
          <p:nvPr/>
        </p:nvSpPr>
        <p:spPr>
          <a:xfrm>
            <a:off x="4406040" y="3246999"/>
            <a:ext cx="1651158" cy="369332"/>
          </a:xfrm>
          <a:prstGeom prst="rect">
            <a:avLst/>
          </a:prstGeom>
          <a:noFill/>
        </p:spPr>
        <p:txBody>
          <a:bodyPr wrap="none" rtlCol="0">
            <a:spAutoFit/>
          </a:bodyPr>
          <a:lstStyle/>
          <a:p>
            <a:r>
              <a:rPr lang="en-GB" b="1" dirty="0"/>
              <a:t>Minigene assay</a:t>
            </a:r>
          </a:p>
        </p:txBody>
      </p:sp>
      <p:sp>
        <p:nvSpPr>
          <p:cNvPr id="8" name="Rectangle 7">
            <a:extLst>
              <a:ext uri="{FF2B5EF4-FFF2-40B4-BE49-F238E27FC236}">
                <a16:creationId xmlns:a16="http://schemas.microsoft.com/office/drawing/2014/main" id="{C4886092-1990-7451-8B22-69FDB722AA9E}"/>
              </a:ext>
            </a:extLst>
          </p:cNvPr>
          <p:cNvSpPr/>
          <p:nvPr/>
        </p:nvSpPr>
        <p:spPr>
          <a:xfrm>
            <a:off x="2485292" y="5334000"/>
            <a:ext cx="1664677" cy="4923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descr="A picture containing text, screenshot, design&#10;&#10;Description automatically generated">
            <a:extLst>
              <a:ext uri="{FF2B5EF4-FFF2-40B4-BE49-F238E27FC236}">
                <a16:creationId xmlns:a16="http://schemas.microsoft.com/office/drawing/2014/main" id="{8F5A193C-F112-FD0F-F773-DA87A615E643}"/>
              </a:ext>
            </a:extLst>
          </p:cNvPr>
          <p:cNvPicPr>
            <a:picLocks noChangeAspect="1"/>
          </p:cNvPicPr>
          <p:nvPr/>
        </p:nvPicPr>
        <p:blipFill rotWithShape="1">
          <a:blip r:embed="rId2"/>
          <a:srcRect l="23279" t="40207" r="65591" b="49659"/>
          <a:stretch/>
        </p:blipFill>
        <p:spPr>
          <a:xfrm>
            <a:off x="2637690" y="5550820"/>
            <a:ext cx="1301263" cy="867509"/>
          </a:xfrm>
          <a:prstGeom prst="rect">
            <a:avLst/>
          </a:prstGeom>
        </p:spPr>
      </p:pic>
    </p:spTree>
    <p:extLst>
      <p:ext uri="{BB962C8B-B14F-4D97-AF65-F5344CB8AC3E}">
        <p14:creationId xmlns:p14="http://schemas.microsoft.com/office/powerpoint/2010/main" val="3180789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51288-6DB2-57A6-2D33-B3589C472C4F}"/>
              </a:ext>
            </a:extLst>
          </p:cNvPr>
          <p:cNvSpPr>
            <a:spLocks noGrp="1"/>
          </p:cNvSpPr>
          <p:nvPr>
            <p:ph type="title"/>
          </p:nvPr>
        </p:nvSpPr>
        <p:spPr/>
        <p:txBody>
          <a:bodyPr/>
          <a:lstStyle/>
          <a:p>
            <a:r>
              <a:rPr lang="en-GB" dirty="0"/>
              <a:t>Houston, we have a problem...</a:t>
            </a:r>
          </a:p>
        </p:txBody>
      </p:sp>
      <p:sp>
        <p:nvSpPr>
          <p:cNvPr id="11" name="Content Placeholder 10">
            <a:extLst>
              <a:ext uri="{FF2B5EF4-FFF2-40B4-BE49-F238E27FC236}">
                <a16:creationId xmlns:a16="http://schemas.microsoft.com/office/drawing/2014/main" id="{9C73682F-545B-1315-6E12-B15437717C99}"/>
              </a:ext>
            </a:extLst>
          </p:cNvPr>
          <p:cNvSpPr>
            <a:spLocks noGrp="1"/>
          </p:cNvSpPr>
          <p:nvPr>
            <p:ph idx="1"/>
          </p:nvPr>
        </p:nvSpPr>
        <p:spPr>
          <a:xfrm>
            <a:off x="743198" y="1635703"/>
            <a:ext cx="10515600" cy="4351338"/>
          </a:xfrm>
        </p:spPr>
        <p:txBody>
          <a:bodyPr/>
          <a:lstStyle/>
          <a:p>
            <a:pPr marL="0" indent="0">
              <a:buNone/>
            </a:pPr>
            <a:r>
              <a:rPr lang="en-GB" b="1" dirty="0"/>
              <a:t>Quality control rejects most variants</a:t>
            </a:r>
            <a:endParaRPr lang="en-GB" dirty="0"/>
          </a:p>
          <a:p>
            <a:pPr marL="0" indent="0">
              <a:buNone/>
            </a:pPr>
            <a:r>
              <a:rPr lang="en-GB" dirty="0"/>
              <a:t>In samples where Bifrost finds a </a:t>
            </a:r>
            <a:r>
              <a:rPr lang="en-GB" dirty="0" err="1"/>
              <a:t>VUS</a:t>
            </a:r>
            <a:r>
              <a:rPr lang="en-GB" dirty="0"/>
              <a:t>:</a:t>
            </a:r>
          </a:p>
          <a:p>
            <a:pPr marL="0" indent="0">
              <a:buNone/>
            </a:pPr>
            <a:r>
              <a:rPr lang="en-GB" dirty="0"/>
              <a:t>	1) Filter out all reads not mapping to the relevant gene &gt; is the 	query sequence still still there?</a:t>
            </a:r>
          </a:p>
          <a:p>
            <a:pPr marL="0" indent="0">
              <a:buNone/>
            </a:pPr>
            <a:r>
              <a:rPr lang="en-GB" dirty="0"/>
              <a:t>	2) For each </a:t>
            </a:r>
            <a:r>
              <a:rPr lang="en-GB" dirty="0" err="1"/>
              <a:t>VUS</a:t>
            </a:r>
            <a:r>
              <a:rPr lang="en-GB" dirty="0"/>
              <a:t>, we should have at least 5 samples supporting 	reference and alternate alleles</a:t>
            </a:r>
          </a:p>
          <a:p>
            <a:r>
              <a:rPr lang="en-GB" b="1" dirty="0"/>
              <a:t>1233 synonymous </a:t>
            </a:r>
            <a:r>
              <a:rPr lang="en-GB" b="1" dirty="0" err="1"/>
              <a:t>VUS</a:t>
            </a:r>
            <a:r>
              <a:rPr lang="en-GB" b="1" dirty="0"/>
              <a:t> reduced to 15 </a:t>
            </a:r>
            <a:r>
              <a:rPr lang="en-GB" dirty="0"/>
              <a:t>we can assess for differences in expression and splice patterns</a:t>
            </a:r>
          </a:p>
        </p:txBody>
      </p:sp>
    </p:spTree>
    <p:extLst>
      <p:ext uri="{BB962C8B-B14F-4D97-AF65-F5344CB8AC3E}">
        <p14:creationId xmlns:p14="http://schemas.microsoft.com/office/powerpoint/2010/main" val="12648291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51288-6DB2-57A6-2D33-B3589C472C4F}"/>
              </a:ext>
            </a:extLst>
          </p:cNvPr>
          <p:cNvSpPr>
            <a:spLocks noGrp="1"/>
          </p:cNvSpPr>
          <p:nvPr>
            <p:ph type="title"/>
          </p:nvPr>
        </p:nvSpPr>
        <p:spPr/>
        <p:txBody>
          <a:bodyPr/>
          <a:lstStyle/>
          <a:p>
            <a:r>
              <a:rPr lang="en-GB" dirty="0"/>
              <a:t>This approach is not practical for reclassifying </a:t>
            </a:r>
            <a:r>
              <a:rPr lang="en-GB" dirty="0" err="1"/>
              <a:t>VUS</a:t>
            </a:r>
            <a:endParaRPr lang="en-GB" dirty="0"/>
          </a:p>
        </p:txBody>
      </p:sp>
      <p:sp>
        <p:nvSpPr>
          <p:cNvPr id="11" name="Content Placeholder 10">
            <a:extLst>
              <a:ext uri="{FF2B5EF4-FFF2-40B4-BE49-F238E27FC236}">
                <a16:creationId xmlns:a16="http://schemas.microsoft.com/office/drawing/2014/main" id="{9C73682F-545B-1315-6E12-B15437717C99}"/>
              </a:ext>
            </a:extLst>
          </p:cNvPr>
          <p:cNvSpPr>
            <a:spLocks noGrp="1"/>
          </p:cNvSpPr>
          <p:nvPr>
            <p:ph idx="1"/>
          </p:nvPr>
        </p:nvSpPr>
        <p:spPr>
          <a:xfrm>
            <a:off x="553192" y="1899930"/>
            <a:ext cx="10515600" cy="1865260"/>
          </a:xfrm>
        </p:spPr>
        <p:txBody>
          <a:bodyPr>
            <a:normAutofit/>
          </a:bodyPr>
          <a:lstStyle/>
          <a:p>
            <a:r>
              <a:rPr lang="en-GB" dirty="0"/>
              <a:t>Requires a huge amount SRA data in local database to get a handful of variants to assess</a:t>
            </a:r>
          </a:p>
          <a:p>
            <a:pPr marL="0" indent="0">
              <a:buNone/>
            </a:pPr>
            <a:r>
              <a:rPr lang="en-GB" b="1" dirty="0"/>
              <a:t>Indexing NGS data is computationally expensive </a:t>
            </a:r>
          </a:p>
          <a:p>
            <a:endParaRPr lang="en-GB" dirty="0"/>
          </a:p>
        </p:txBody>
      </p:sp>
      <p:sp>
        <p:nvSpPr>
          <p:cNvPr id="5" name="Content Placeholder 2">
            <a:extLst>
              <a:ext uri="{FF2B5EF4-FFF2-40B4-BE49-F238E27FC236}">
                <a16:creationId xmlns:a16="http://schemas.microsoft.com/office/drawing/2014/main" id="{E924EC1B-E6B3-03E1-7E62-2D456275A916}"/>
              </a:ext>
            </a:extLst>
          </p:cNvPr>
          <p:cNvSpPr txBox="1">
            <a:spLocks/>
          </p:cNvSpPr>
          <p:nvPr/>
        </p:nvSpPr>
        <p:spPr>
          <a:xfrm>
            <a:off x="553192" y="3765190"/>
            <a:ext cx="10515600" cy="16417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With unlimited (to Bifrost) CPU and RAM</a:t>
            </a:r>
          </a:p>
          <a:p>
            <a:r>
              <a:rPr lang="en-GB" dirty="0"/>
              <a:t>Building a Bifrost index with 1 Tb of FASTQ files = </a:t>
            </a:r>
            <a:r>
              <a:rPr lang="en-GB" b="1" dirty="0"/>
              <a:t>3 days </a:t>
            </a:r>
            <a:endParaRPr lang="en-GB" dirty="0"/>
          </a:p>
          <a:p>
            <a:r>
              <a:rPr lang="en-GB" dirty="0"/>
              <a:t>Building a Bifrost index with 2 Tb of FASTQ files = </a:t>
            </a:r>
            <a:r>
              <a:rPr lang="en-GB" b="1" dirty="0"/>
              <a:t>Nearly 7 days!</a:t>
            </a:r>
          </a:p>
        </p:txBody>
      </p:sp>
    </p:spTree>
    <p:extLst>
      <p:ext uri="{BB962C8B-B14F-4D97-AF65-F5344CB8AC3E}">
        <p14:creationId xmlns:p14="http://schemas.microsoft.com/office/powerpoint/2010/main" val="8519511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C0BE03-A60F-A703-51E0-C1978B6BDEC3}"/>
              </a:ext>
            </a:extLst>
          </p:cNvPr>
          <p:cNvPicPr>
            <a:picLocks noChangeAspect="1"/>
          </p:cNvPicPr>
          <p:nvPr/>
        </p:nvPicPr>
        <p:blipFill rotWithShape="1">
          <a:blip r:embed="rId3"/>
          <a:srcRect b="37261"/>
          <a:stretch/>
        </p:blipFill>
        <p:spPr>
          <a:xfrm>
            <a:off x="332509" y="321725"/>
            <a:ext cx="7772400" cy="3107275"/>
          </a:xfrm>
          <a:prstGeom prst="rect">
            <a:avLst/>
          </a:prstGeom>
        </p:spPr>
      </p:pic>
      <p:pic>
        <p:nvPicPr>
          <p:cNvPr id="4" name="Picture 3">
            <a:extLst>
              <a:ext uri="{FF2B5EF4-FFF2-40B4-BE49-F238E27FC236}">
                <a16:creationId xmlns:a16="http://schemas.microsoft.com/office/drawing/2014/main" id="{A255782A-D445-92AF-9C6A-6A6E9C5E39B3}"/>
              </a:ext>
            </a:extLst>
          </p:cNvPr>
          <p:cNvPicPr>
            <a:picLocks noChangeAspect="1"/>
          </p:cNvPicPr>
          <p:nvPr/>
        </p:nvPicPr>
        <p:blipFill>
          <a:blip r:embed="rId4"/>
          <a:stretch>
            <a:fillRect/>
          </a:stretch>
        </p:blipFill>
        <p:spPr>
          <a:xfrm>
            <a:off x="4080475" y="2146276"/>
            <a:ext cx="5938340" cy="4389999"/>
          </a:xfrm>
          <a:prstGeom prst="rect">
            <a:avLst/>
          </a:prstGeom>
        </p:spPr>
      </p:pic>
      <p:sp>
        <p:nvSpPr>
          <p:cNvPr id="9" name="Rectangle 8">
            <a:extLst>
              <a:ext uri="{FF2B5EF4-FFF2-40B4-BE49-F238E27FC236}">
                <a16:creationId xmlns:a16="http://schemas.microsoft.com/office/drawing/2014/main" id="{B565EFA8-07FF-DF14-0F9F-78BA7443365A}"/>
              </a:ext>
            </a:extLst>
          </p:cNvPr>
          <p:cNvSpPr/>
          <p:nvPr/>
        </p:nvSpPr>
        <p:spPr>
          <a:xfrm>
            <a:off x="4092350" y="3883229"/>
            <a:ext cx="5938340" cy="534390"/>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083902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A416B-EE8C-EDAF-B979-8011650D8C5C}"/>
              </a:ext>
            </a:extLst>
          </p:cNvPr>
          <p:cNvSpPr>
            <a:spLocks noGrp="1"/>
          </p:cNvSpPr>
          <p:nvPr>
            <p:ph type="title"/>
          </p:nvPr>
        </p:nvSpPr>
        <p:spPr/>
        <p:txBody>
          <a:bodyPr/>
          <a:lstStyle/>
          <a:p>
            <a:r>
              <a:rPr lang="en-GB" dirty="0"/>
              <a:t>Conclusions </a:t>
            </a:r>
          </a:p>
        </p:txBody>
      </p:sp>
      <p:sp>
        <p:nvSpPr>
          <p:cNvPr id="3" name="Content Placeholder 2">
            <a:extLst>
              <a:ext uri="{FF2B5EF4-FFF2-40B4-BE49-F238E27FC236}">
                <a16:creationId xmlns:a16="http://schemas.microsoft.com/office/drawing/2014/main" id="{74709043-16B6-76E7-F6DB-07AA7A01D45E}"/>
              </a:ext>
            </a:extLst>
          </p:cNvPr>
          <p:cNvSpPr>
            <a:spLocks noGrp="1"/>
          </p:cNvSpPr>
          <p:nvPr>
            <p:ph idx="1"/>
          </p:nvPr>
        </p:nvSpPr>
        <p:spPr/>
        <p:txBody>
          <a:bodyPr/>
          <a:lstStyle/>
          <a:p>
            <a:r>
              <a:rPr lang="en-GB" dirty="0"/>
              <a:t>Resolving </a:t>
            </a:r>
            <a:r>
              <a:rPr lang="en-GB" dirty="0" err="1"/>
              <a:t>VUSs</a:t>
            </a:r>
            <a:r>
              <a:rPr lang="en-GB" dirty="0"/>
              <a:t> can contribute to the diagnosis of rare diseases </a:t>
            </a:r>
          </a:p>
          <a:p>
            <a:r>
              <a:rPr lang="en-GB" dirty="0"/>
              <a:t>We attempted to </a:t>
            </a:r>
            <a:r>
              <a:rPr lang="en-GB" dirty="0" err="1"/>
              <a:t>develope</a:t>
            </a:r>
            <a:r>
              <a:rPr lang="en-GB" dirty="0"/>
              <a:t> a pipeline that takes advantage of the SRA database to resolve </a:t>
            </a:r>
            <a:r>
              <a:rPr lang="en-GB" dirty="0" err="1"/>
              <a:t>VUSs</a:t>
            </a:r>
            <a:r>
              <a:rPr lang="en-GB" dirty="0"/>
              <a:t> </a:t>
            </a:r>
          </a:p>
          <a:p>
            <a:r>
              <a:rPr lang="en-GB" dirty="0"/>
              <a:t>A challenge of working with the database is querying a given sequence in a large database</a:t>
            </a:r>
          </a:p>
          <a:p>
            <a:r>
              <a:rPr lang="en-GB" dirty="0"/>
              <a:t>Ultimately, due to the large amounts of data and compute resources required – this approach is not practical for reclassifying </a:t>
            </a:r>
            <a:r>
              <a:rPr lang="en-GB" dirty="0" err="1"/>
              <a:t>VUS</a:t>
            </a:r>
            <a:r>
              <a:rPr lang="en-GB" dirty="0"/>
              <a:t> variants </a:t>
            </a:r>
          </a:p>
          <a:p>
            <a:r>
              <a:rPr lang="en-GB" dirty="0"/>
              <a:t>Other methods are emerging for predicting mutation effects which could be used to reclassify </a:t>
            </a:r>
            <a:r>
              <a:rPr lang="en-GB" dirty="0" err="1"/>
              <a:t>VUSs</a:t>
            </a:r>
            <a:endParaRPr lang="en-GB" dirty="0"/>
          </a:p>
        </p:txBody>
      </p:sp>
    </p:spTree>
    <p:extLst>
      <p:ext uri="{BB962C8B-B14F-4D97-AF65-F5344CB8AC3E}">
        <p14:creationId xmlns:p14="http://schemas.microsoft.com/office/powerpoint/2010/main" val="10714037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CF3D2-2BA1-5704-1D16-D3C6D5E45457}"/>
              </a:ext>
            </a:extLst>
          </p:cNvPr>
          <p:cNvSpPr>
            <a:spLocks noGrp="1"/>
          </p:cNvSpPr>
          <p:nvPr>
            <p:ph type="title"/>
          </p:nvPr>
        </p:nvSpPr>
        <p:spPr>
          <a:xfrm>
            <a:off x="992747" y="-1117660"/>
            <a:ext cx="10515600" cy="1325563"/>
          </a:xfrm>
        </p:spPr>
        <p:txBody>
          <a:bodyPr/>
          <a:lstStyle/>
          <a:p>
            <a:r>
              <a:rPr lang="en-GB" dirty="0"/>
              <a:t>Thanks! </a:t>
            </a:r>
          </a:p>
        </p:txBody>
      </p:sp>
      <p:sp>
        <p:nvSpPr>
          <p:cNvPr id="3" name="Content Placeholder 2">
            <a:extLst>
              <a:ext uri="{FF2B5EF4-FFF2-40B4-BE49-F238E27FC236}">
                <a16:creationId xmlns:a16="http://schemas.microsoft.com/office/drawing/2014/main" id="{B14008A4-5B35-D6AE-C2A1-2AEFEF85BFBC}"/>
              </a:ext>
            </a:extLst>
          </p:cNvPr>
          <p:cNvSpPr>
            <a:spLocks noGrp="1"/>
          </p:cNvSpPr>
          <p:nvPr>
            <p:ph idx="1"/>
          </p:nvPr>
        </p:nvSpPr>
        <p:spPr>
          <a:xfrm>
            <a:off x="261045" y="993862"/>
            <a:ext cx="3491248" cy="827423"/>
          </a:xfrm>
        </p:spPr>
        <p:txBody>
          <a:bodyPr>
            <a:noAutofit/>
          </a:bodyPr>
          <a:lstStyle/>
          <a:p>
            <a:pPr marL="0" indent="0" algn="ctr">
              <a:buNone/>
            </a:pPr>
            <a:r>
              <a:rPr lang="en-GB" sz="2400" b="1" dirty="0"/>
              <a:t>Genomics Innovation Unit</a:t>
            </a:r>
          </a:p>
          <a:p>
            <a:pPr marL="0" indent="0" algn="ctr">
              <a:buNone/>
            </a:pPr>
            <a:endParaRPr lang="en-GB" sz="2400" b="1" dirty="0"/>
          </a:p>
        </p:txBody>
      </p:sp>
      <p:grpSp>
        <p:nvGrpSpPr>
          <p:cNvPr id="18" name="Group 17">
            <a:extLst>
              <a:ext uri="{FF2B5EF4-FFF2-40B4-BE49-F238E27FC236}">
                <a16:creationId xmlns:a16="http://schemas.microsoft.com/office/drawing/2014/main" id="{20A9C99D-C376-60A8-2F2E-74C46026568D}"/>
              </a:ext>
            </a:extLst>
          </p:cNvPr>
          <p:cNvGrpSpPr/>
          <p:nvPr/>
        </p:nvGrpSpPr>
        <p:grpSpPr>
          <a:xfrm>
            <a:off x="4346096" y="411138"/>
            <a:ext cx="3825716" cy="6372770"/>
            <a:chOff x="4550578" y="445666"/>
            <a:chExt cx="3825716" cy="6372770"/>
          </a:xfrm>
        </p:grpSpPr>
        <p:sp>
          <p:nvSpPr>
            <p:cNvPr id="4" name="Content Placeholder 2">
              <a:extLst>
                <a:ext uri="{FF2B5EF4-FFF2-40B4-BE49-F238E27FC236}">
                  <a16:creationId xmlns:a16="http://schemas.microsoft.com/office/drawing/2014/main" id="{55B59DD3-8CEF-43C9-94E3-E26E3F7B0BF7}"/>
                </a:ext>
              </a:extLst>
            </p:cNvPr>
            <p:cNvSpPr txBox="1">
              <a:spLocks/>
            </p:cNvSpPr>
            <p:nvPr/>
          </p:nvSpPr>
          <p:spPr>
            <a:xfrm>
              <a:off x="4885046" y="445666"/>
              <a:ext cx="3491248" cy="5827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400" b="1" dirty="0"/>
                <a:t>PhD Supervisory Team</a:t>
              </a:r>
            </a:p>
            <a:p>
              <a:pPr marL="0" indent="0">
                <a:buFont typeface="Arial" panose="020B0604020202020204" pitchFamily="34" charset="0"/>
                <a:buNone/>
              </a:pPr>
              <a:endParaRPr lang="en-GB" sz="2400" b="1" dirty="0"/>
            </a:p>
            <a:p>
              <a:pPr marL="0" indent="0">
                <a:buFont typeface="Arial" panose="020B0604020202020204" pitchFamily="34" charset="0"/>
                <a:buNone/>
              </a:pPr>
              <a:endParaRPr lang="en-GB" sz="2400" b="1" dirty="0"/>
            </a:p>
          </p:txBody>
        </p:sp>
        <p:grpSp>
          <p:nvGrpSpPr>
            <p:cNvPr id="15" name="Group 14">
              <a:extLst>
                <a:ext uri="{FF2B5EF4-FFF2-40B4-BE49-F238E27FC236}">
                  <a16:creationId xmlns:a16="http://schemas.microsoft.com/office/drawing/2014/main" id="{794BCF46-210A-7CE0-F5D7-6D1534DEC95B}"/>
                </a:ext>
              </a:extLst>
            </p:cNvPr>
            <p:cNvGrpSpPr/>
            <p:nvPr/>
          </p:nvGrpSpPr>
          <p:grpSpPr>
            <a:xfrm>
              <a:off x="5422672" y="904369"/>
              <a:ext cx="2068624" cy="2982664"/>
              <a:chOff x="3543791" y="2499191"/>
              <a:chExt cx="2068624" cy="2982664"/>
            </a:xfrm>
          </p:grpSpPr>
          <p:pic>
            <p:nvPicPr>
              <p:cNvPr id="1028" name="Picture 4">
                <a:extLst>
                  <a:ext uri="{FF2B5EF4-FFF2-40B4-BE49-F238E27FC236}">
                    <a16:creationId xmlns:a16="http://schemas.microsoft.com/office/drawing/2014/main" id="{CA5D1E82-110A-B24F-FD99-36BCC3E61A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3791" y="2499191"/>
                <a:ext cx="2068624" cy="239717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58EB81F3-C05D-714D-C1CA-B9F2C93D353E}"/>
                  </a:ext>
                </a:extLst>
              </p:cNvPr>
              <p:cNvSpPr txBox="1">
                <a:spLocks/>
              </p:cNvSpPr>
              <p:nvPr/>
            </p:nvSpPr>
            <p:spPr>
              <a:xfrm>
                <a:off x="3803316" y="4899131"/>
                <a:ext cx="1708954" cy="5827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dirty="0"/>
                  <a:t>Dr Anna Fowler</a:t>
                </a:r>
              </a:p>
              <a:p>
                <a:pPr marL="0" indent="0">
                  <a:buFont typeface="Arial" panose="020B0604020202020204" pitchFamily="34" charset="0"/>
                  <a:buNone/>
                </a:pPr>
                <a:endParaRPr lang="en-GB" sz="1800" dirty="0"/>
              </a:p>
            </p:txBody>
          </p:sp>
        </p:grpSp>
        <p:grpSp>
          <p:nvGrpSpPr>
            <p:cNvPr id="14" name="Group 13">
              <a:extLst>
                <a:ext uri="{FF2B5EF4-FFF2-40B4-BE49-F238E27FC236}">
                  <a16:creationId xmlns:a16="http://schemas.microsoft.com/office/drawing/2014/main" id="{EB5103AB-2AE5-1DC3-FAB2-A168D6710A92}"/>
                </a:ext>
              </a:extLst>
            </p:cNvPr>
            <p:cNvGrpSpPr/>
            <p:nvPr/>
          </p:nvGrpSpPr>
          <p:grpSpPr>
            <a:xfrm>
              <a:off x="4550578" y="3820275"/>
              <a:ext cx="2263238" cy="2998161"/>
              <a:chOff x="5612415" y="2434106"/>
              <a:chExt cx="2263238" cy="2998161"/>
            </a:xfrm>
          </p:grpSpPr>
          <p:pic>
            <p:nvPicPr>
              <p:cNvPr id="1026" name="Picture 2" descr="andrea jorgensen">
                <a:extLst>
                  <a:ext uri="{FF2B5EF4-FFF2-40B4-BE49-F238E27FC236}">
                    <a16:creationId xmlns:a16="http://schemas.microsoft.com/office/drawing/2014/main" id="{1DB99F00-A152-31BE-E0F2-6E2AFBDCAB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5568" y="2434106"/>
                <a:ext cx="1604449" cy="2406673"/>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63BD35C3-6D8D-600A-D65C-6536F0E3746E}"/>
                  </a:ext>
                </a:extLst>
              </p:cNvPr>
              <p:cNvSpPr txBox="1">
                <a:spLocks/>
              </p:cNvSpPr>
              <p:nvPr/>
            </p:nvSpPr>
            <p:spPr>
              <a:xfrm>
                <a:off x="5612415" y="4849543"/>
                <a:ext cx="2263238" cy="58272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dirty="0"/>
                  <a:t>Prof Andrea Jorgensen</a:t>
                </a:r>
              </a:p>
              <a:p>
                <a:pPr marL="0" indent="0">
                  <a:buFont typeface="Arial" panose="020B0604020202020204" pitchFamily="34" charset="0"/>
                  <a:buNone/>
                </a:pPr>
                <a:endParaRPr lang="en-GB" sz="1800" dirty="0"/>
              </a:p>
            </p:txBody>
          </p:sp>
        </p:grpSp>
        <p:grpSp>
          <p:nvGrpSpPr>
            <p:cNvPr id="16" name="Group 15">
              <a:extLst>
                <a:ext uri="{FF2B5EF4-FFF2-40B4-BE49-F238E27FC236}">
                  <a16:creationId xmlns:a16="http://schemas.microsoft.com/office/drawing/2014/main" id="{E579C181-D020-128E-7F15-9831E2D76095}"/>
                </a:ext>
              </a:extLst>
            </p:cNvPr>
            <p:cNvGrpSpPr/>
            <p:nvPr/>
          </p:nvGrpSpPr>
          <p:grpSpPr>
            <a:xfrm>
              <a:off x="6623113" y="3830188"/>
              <a:ext cx="1736366" cy="2871989"/>
              <a:chOff x="7295613" y="2434106"/>
              <a:chExt cx="1736366" cy="2871989"/>
            </a:xfrm>
          </p:grpSpPr>
          <p:pic>
            <p:nvPicPr>
              <p:cNvPr id="1030" name="Picture 6">
                <a:extLst>
                  <a:ext uri="{FF2B5EF4-FFF2-40B4-BE49-F238E27FC236}">
                    <a16:creationId xmlns:a16="http://schemas.microsoft.com/office/drawing/2014/main" id="{B39AA944-1696-87A1-9B52-1347384299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3170" y="2434106"/>
                <a:ext cx="1604449" cy="2406673"/>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2A35D6A8-9B07-71AB-D1B8-3375E342F3DB}"/>
                  </a:ext>
                </a:extLst>
              </p:cNvPr>
              <p:cNvSpPr txBox="1">
                <a:spLocks/>
              </p:cNvSpPr>
              <p:nvPr/>
            </p:nvSpPr>
            <p:spPr>
              <a:xfrm>
                <a:off x="7295613" y="4975716"/>
                <a:ext cx="1736366" cy="33037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dirty="0"/>
                  <a:t>Dr Liam Brierley</a:t>
                </a:r>
              </a:p>
            </p:txBody>
          </p:sp>
        </p:grpSp>
      </p:grpSp>
      <p:grpSp>
        <p:nvGrpSpPr>
          <p:cNvPr id="25" name="Group 24">
            <a:extLst>
              <a:ext uri="{FF2B5EF4-FFF2-40B4-BE49-F238E27FC236}">
                <a16:creationId xmlns:a16="http://schemas.microsoft.com/office/drawing/2014/main" id="{14A7BAE0-38BD-6DE7-C14D-1D55E0740341}"/>
              </a:ext>
            </a:extLst>
          </p:cNvPr>
          <p:cNvGrpSpPr/>
          <p:nvPr/>
        </p:nvGrpSpPr>
        <p:grpSpPr>
          <a:xfrm>
            <a:off x="9635784" y="411138"/>
            <a:ext cx="2263238" cy="6447321"/>
            <a:chOff x="9635784" y="411138"/>
            <a:chExt cx="2263238" cy="6447321"/>
          </a:xfrm>
        </p:grpSpPr>
        <p:sp>
          <p:nvSpPr>
            <p:cNvPr id="5" name="Content Placeholder 2">
              <a:extLst>
                <a:ext uri="{FF2B5EF4-FFF2-40B4-BE49-F238E27FC236}">
                  <a16:creationId xmlns:a16="http://schemas.microsoft.com/office/drawing/2014/main" id="{9E1CE486-B2CD-7E34-D569-52643AFF7CF4}"/>
                </a:ext>
              </a:extLst>
            </p:cNvPr>
            <p:cNvSpPr txBox="1">
              <a:spLocks/>
            </p:cNvSpPr>
            <p:nvPr/>
          </p:nvSpPr>
          <p:spPr>
            <a:xfrm>
              <a:off x="9709597" y="411138"/>
              <a:ext cx="2000931" cy="5827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400" b="1" i="1" dirty="0"/>
                <a:t>and others</a:t>
              </a:r>
            </a:p>
            <a:p>
              <a:pPr marL="0" indent="0">
                <a:buFont typeface="Arial" panose="020B0604020202020204" pitchFamily="34" charset="0"/>
                <a:buNone/>
              </a:pPr>
              <a:endParaRPr lang="en-GB" sz="2400" b="1" i="1" dirty="0"/>
            </a:p>
          </p:txBody>
        </p:sp>
        <p:grpSp>
          <p:nvGrpSpPr>
            <p:cNvPr id="13" name="Group 12">
              <a:extLst>
                <a:ext uri="{FF2B5EF4-FFF2-40B4-BE49-F238E27FC236}">
                  <a16:creationId xmlns:a16="http://schemas.microsoft.com/office/drawing/2014/main" id="{33F79AB3-BE3E-8841-7E64-322A7C0CD347}"/>
                </a:ext>
              </a:extLst>
            </p:cNvPr>
            <p:cNvGrpSpPr/>
            <p:nvPr/>
          </p:nvGrpSpPr>
          <p:grpSpPr>
            <a:xfrm>
              <a:off x="9635784" y="759601"/>
              <a:ext cx="2263238" cy="6098858"/>
              <a:chOff x="10120754" y="-8158"/>
              <a:chExt cx="2519877" cy="6523071"/>
            </a:xfrm>
          </p:grpSpPr>
          <p:pic>
            <p:nvPicPr>
              <p:cNvPr id="1032" name="Picture 8" descr="Medical Research Council">
                <a:extLst>
                  <a:ext uri="{FF2B5EF4-FFF2-40B4-BE49-F238E27FC236}">
                    <a16:creationId xmlns:a16="http://schemas.microsoft.com/office/drawing/2014/main" id="{4B1C7C60-89C2-7E6F-8E4D-FACD3DEA7B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20754" y="-8158"/>
                <a:ext cx="2519877" cy="209818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sign on a brick wall&#10;&#10;Description automatically generated with low confidence">
                <a:extLst>
                  <a:ext uri="{FF2B5EF4-FFF2-40B4-BE49-F238E27FC236}">
                    <a16:creationId xmlns:a16="http://schemas.microsoft.com/office/drawing/2014/main" id="{7DA496E0-BC00-05CF-265B-2A3BDDC591A1}"/>
                  </a:ext>
                </a:extLst>
              </p:cNvPr>
              <p:cNvPicPr>
                <a:picLocks noChangeAspect="1"/>
              </p:cNvPicPr>
              <p:nvPr/>
            </p:nvPicPr>
            <p:blipFill rotWithShape="1">
              <a:blip r:embed="rId7"/>
              <a:srcRect t="1" r="19826" b="50000"/>
              <a:stretch/>
            </p:blipFill>
            <p:spPr>
              <a:xfrm>
                <a:off x="10120754" y="2212169"/>
                <a:ext cx="1982554" cy="2198045"/>
              </a:xfrm>
              <a:prstGeom prst="rect">
                <a:avLst/>
              </a:prstGeom>
            </p:spPr>
          </p:pic>
          <p:pic>
            <p:nvPicPr>
              <p:cNvPr id="1034" name="Picture 10" descr="Profile photo of Emily Goodall">
                <a:extLst>
                  <a:ext uri="{FF2B5EF4-FFF2-40B4-BE49-F238E27FC236}">
                    <a16:creationId xmlns:a16="http://schemas.microsoft.com/office/drawing/2014/main" id="{72303E18-1A60-6626-873E-970F5BE4F52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20754" y="4532359"/>
                <a:ext cx="1982554" cy="198255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4" name="Group 23">
            <a:extLst>
              <a:ext uri="{FF2B5EF4-FFF2-40B4-BE49-F238E27FC236}">
                <a16:creationId xmlns:a16="http://schemas.microsoft.com/office/drawing/2014/main" id="{2A0ABB74-1999-550C-2878-CA911B1686E0}"/>
              </a:ext>
            </a:extLst>
          </p:cNvPr>
          <p:cNvGrpSpPr/>
          <p:nvPr/>
        </p:nvGrpSpPr>
        <p:grpSpPr>
          <a:xfrm>
            <a:off x="261045" y="1452565"/>
            <a:ext cx="3491248" cy="4020793"/>
            <a:chOff x="115217" y="869841"/>
            <a:chExt cx="3491248" cy="4020793"/>
          </a:xfrm>
        </p:grpSpPr>
        <p:pic>
          <p:nvPicPr>
            <p:cNvPr id="1036" name="Picture 12" descr="Profile photo of Ali Awan, PhD">
              <a:extLst>
                <a:ext uri="{FF2B5EF4-FFF2-40B4-BE49-F238E27FC236}">
                  <a16:creationId xmlns:a16="http://schemas.microsoft.com/office/drawing/2014/main" id="{7A805738-03F8-6951-6B8D-814A0063C45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9050" y="869841"/>
              <a:ext cx="3183583" cy="3183583"/>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2">
              <a:extLst>
                <a:ext uri="{FF2B5EF4-FFF2-40B4-BE49-F238E27FC236}">
                  <a16:creationId xmlns:a16="http://schemas.microsoft.com/office/drawing/2014/main" id="{ECEB2456-372D-5D9D-3F3B-9E46A05827E3}"/>
                </a:ext>
              </a:extLst>
            </p:cNvPr>
            <p:cNvSpPr txBox="1">
              <a:spLocks/>
            </p:cNvSpPr>
            <p:nvPr/>
          </p:nvSpPr>
          <p:spPr>
            <a:xfrm>
              <a:off x="115217" y="4063211"/>
              <a:ext cx="3491248" cy="82742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1800" dirty="0"/>
                <a:t>Dr Ali Awan</a:t>
              </a:r>
            </a:p>
            <a:p>
              <a:pPr marL="0" indent="0" algn="ctr">
                <a:buFont typeface="Arial" panose="020B0604020202020204" pitchFamily="34" charset="0"/>
                <a:buNone/>
              </a:pPr>
              <a:endParaRPr lang="en-GB" sz="1800" dirty="0"/>
            </a:p>
          </p:txBody>
        </p:sp>
      </p:grpSp>
      <p:sp>
        <p:nvSpPr>
          <p:cNvPr id="20" name="Content Placeholder 2">
            <a:extLst>
              <a:ext uri="{FF2B5EF4-FFF2-40B4-BE49-F238E27FC236}">
                <a16:creationId xmlns:a16="http://schemas.microsoft.com/office/drawing/2014/main" id="{2B97AF7C-69E8-EAFB-C3B9-84CC337E0B35}"/>
              </a:ext>
            </a:extLst>
          </p:cNvPr>
          <p:cNvSpPr txBox="1">
            <a:spLocks/>
          </p:cNvSpPr>
          <p:nvPr/>
        </p:nvSpPr>
        <p:spPr>
          <a:xfrm>
            <a:off x="9887179" y="4505084"/>
            <a:ext cx="1277848" cy="4997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2400" dirty="0">
                <a:solidFill>
                  <a:schemeClr val="bg1"/>
                </a:solidFill>
              </a:rPr>
              <a:t>3</a:t>
            </a:r>
            <a:r>
              <a:rPr lang="en-GB" sz="2400" baseline="30000" dirty="0">
                <a:solidFill>
                  <a:schemeClr val="bg1"/>
                </a:solidFill>
              </a:rPr>
              <a:t>rd</a:t>
            </a:r>
            <a:r>
              <a:rPr lang="en-GB" sz="2400" dirty="0">
                <a:solidFill>
                  <a:schemeClr val="bg1"/>
                </a:solidFill>
              </a:rPr>
              <a:t> Floor</a:t>
            </a:r>
          </a:p>
          <a:p>
            <a:pPr marL="0" indent="0" algn="ctr">
              <a:buFont typeface="Arial" panose="020B0604020202020204" pitchFamily="34" charset="0"/>
              <a:buNone/>
            </a:pPr>
            <a:endParaRPr lang="en-GB" sz="2400" dirty="0">
              <a:solidFill>
                <a:schemeClr val="bg1"/>
              </a:solidFill>
            </a:endParaRPr>
          </a:p>
        </p:txBody>
      </p:sp>
    </p:spTree>
    <p:extLst>
      <p:ext uri="{BB962C8B-B14F-4D97-AF65-F5344CB8AC3E}">
        <p14:creationId xmlns:p14="http://schemas.microsoft.com/office/powerpoint/2010/main" val="2794798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0905-2EA4-C6D2-D850-61B81A927E7B}"/>
              </a:ext>
            </a:extLst>
          </p:cNvPr>
          <p:cNvSpPr>
            <a:spLocks noGrp="1"/>
          </p:cNvSpPr>
          <p:nvPr>
            <p:ph type="title"/>
          </p:nvPr>
        </p:nvSpPr>
        <p:spPr/>
        <p:txBody>
          <a:bodyPr/>
          <a:lstStyle/>
          <a:p>
            <a:r>
              <a:rPr lang="en-GB" dirty="0"/>
              <a:t>How Did I End Up Here?</a:t>
            </a:r>
          </a:p>
        </p:txBody>
      </p:sp>
      <p:sp>
        <p:nvSpPr>
          <p:cNvPr id="3" name="Content Placeholder 2">
            <a:extLst>
              <a:ext uri="{FF2B5EF4-FFF2-40B4-BE49-F238E27FC236}">
                <a16:creationId xmlns:a16="http://schemas.microsoft.com/office/drawing/2014/main" id="{6F57385D-9AA0-736A-F822-4FA9CB8340A9}"/>
              </a:ext>
            </a:extLst>
          </p:cNvPr>
          <p:cNvSpPr>
            <a:spLocks noGrp="1"/>
          </p:cNvSpPr>
          <p:nvPr>
            <p:ph idx="1"/>
          </p:nvPr>
        </p:nvSpPr>
        <p:spPr>
          <a:xfrm>
            <a:off x="479499" y="1245285"/>
            <a:ext cx="8220180" cy="4846422"/>
          </a:xfrm>
        </p:spPr>
        <p:txBody>
          <a:bodyPr>
            <a:normAutofit/>
          </a:bodyPr>
          <a:lstStyle/>
          <a:p>
            <a:pPr marL="0" indent="0">
              <a:buNone/>
            </a:pPr>
            <a:endParaRPr lang="en-GB" dirty="0"/>
          </a:p>
          <a:p>
            <a:r>
              <a:rPr lang="en-GB" dirty="0"/>
              <a:t>MRC and DiMeN are supportive of PhD student internships</a:t>
            </a:r>
          </a:p>
          <a:p>
            <a:r>
              <a:rPr lang="en-GB" dirty="0"/>
              <a:t>DiMeN has an extensive network of former and current students</a:t>
            </a:r>
          </a:p>
          <a:p>
            <a:r>
              <a:rPr lang="en-GB" dirty="0"/>
              <a:t>Today, I will present the work I have been involved with over the last three months</a:t>
            </a:r>
          </a:p>
          <a:p>
            <a:r>
              <a:rPr lang="en-GB" dirty="0"/>
              <a:t>Ideas and experimental approaches of the project</a:t>
            </a:r>
          </a:p>
          <a:p>
            <a:r>
              <a:rPr lang="en-GB" dirty="0"/>
              <a:t>Outcomes</a:t>
            </a:r>
          </a:p>
        </p:txBody>
      </p:sp>
      <p:grpSp>
        <p:nvGrpSpPr>
          <p:cNvPr id="5" name="Group 4">
            <a:extLst>
              <a:ext uri="{FF2B5EF4-FFF2-40B4-BE49-F238E27FC236}">
                <a16:creationId xmlns:a16="http://schemas.microsoft.com/office/drawing/2014/main" id="{CAA7D72F-6E6D-E033-1C09-294B7585BA42}"/>
              </a:ext>
            </a:extLst>
          </p:cNvPr>
          <p:cNvGrpSpPr/>
          <p:nvPr/>
        </p:nvGrpSpPr>
        <p:grpSpPr>
          <a:xfrm>
            <a:off x="8541418" y="3254657"/>
            <a:ext cx="3542701" cy="3603343"/>
            <a:chOff x="9431782" y="543728"/>
            <a:chExt cx="3542701" cy="3603343"/>
          </a:xfrm>
        </p:grpSpPr>
        <p:pic>
          <p:nvPicPr>
            <p:cNvPr id="2050" name="Picture 2" descr="Profile photo of Jack Paveley, PhD">
              <a:extLst>
                <a:ext uri="{FF2B5EF4-FFF2-40B4-BE49-F238E27FC236}">
                  <a16:creationId xmlns:a16="http://schemas.microsoft.com/office/drawing/2014/main" id="{6C69069F-9DCC-0F8A-5194-3D72D5DCD4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4150" y="543728"/>
              <a:ext cx="2220369" cy="222036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B0B7BBA-4B76-5487-1983-CE0717E4714F}"/>
                </a:ext>
              </a:extLst>
            </p:cNvPr>
            <p:cNvSpPr txBox="1"/>
            <p:nvPr/>
          </p:nvSpPr>
          <p:spPr>
            <a:xfrm>
              <a:off x="9431782" y="2823632"/>
              <a:ext cx="3542701" cy="1323439"/>
            </a:xfrm>
            <a:prstGeom prst="rect">
              <a:avLst/>
            </a:prstGeom>
            <a:noFill/>
          </p:spPr>
          <p:txBody>
            <a:bodyPr wrap="none" rtlCol="0">
              <a:spAutoFit/>
            </a:bodyPr>
            <a:lstStyle/>
            <a:p>
              <a:r>
                <a:rPr lang="en-GB" sz="2000" dirty="0"/>
                <a:t>Dr Jack </a:t>
              </a:r>
              <a:r>
                <a:rPr lang="en-GB" sz="2000" dirty="0" err="1"/>
                <a:t>Paveley</a:t>
              </a:r>
              <a:r>
                <a:rPr lang="en-GB" sz="2000" dirty="0"/>
                <a:t> </a:t>
              </a:r>
            </a:p>
            <a:p>
              <a:r>
                <a:rPr lang="en-GB" sz="2000" dirty="0"/>
                <a:t>Business Development Manager</a:t>
              </a:r>
            </a:p>
            <a:p>
              <a:r>
                <a:rPr lang="en-GB" sz="2000" dirty="0"/>
                <a:t>APIS Assay Technologies Ltd.</a:t>
              </a:r>
            </a:p>
            <a:p>
              <a:endParaRPr lang="en-GB" sz="2000" dirty="0"/>
            </a:p>
          </p:txBody>
        </p:sp>
      </p:grpSp>
    </p:spTree>
    <p:extLst>
      <p:ext uri="{BB962C8B-B14F-4D97-AF65-F5344CB8AC3E}">
        <p14:creationId xmlns:p14="http://schemas.microsoft.com/office/powerpoint/2010/main" val="3214290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3872A-5FC1-3544-570A-06E6382669C1}"/>
              </a:ext>
            </a:extLst>
          </p:cNvPr>
          <p:cNvSpPr>
            <a:spLocks noGrp="1"/>
          </p:cNvSpPr>
          <p:nvPr>
            <p:ph type="title"/>
          </p:nvPr>
        </p:nvSpPr>
        <p:spPr>
          <a:xfrm>
            <a:off x="838199" y="365125"/>
            <a:ext cx="10453383" cy="1325563"/>
          </a:xfrm>
        </p:spPr>
        <p:txBody>
          <a:bodyPr/>
          <a:lstStyle/>
          <a:p>
            <a:r>
              <a:rPr lang="en-GB" dirty="0"/>
              <a:t>Genetics Testing and Rare Diseases </a:t>
            </a:r>
          </a:p>
        </p:txBody>
      </p:sp>
      <p:sp>
        <p:nvSpPr>
          <p:cNvPr id="3" name="Content Placeholder 2">
            <a:extLst>
              <a:ext uri="{FF2B5EF4-FFF2-40B4-BE49-F238E27FC236}">
                <a16:creationId xmlns:a16="http://schemas.microsoft.com/office/drawing/2014/main" id="{EFD95B4B-ECBA-D159-457D-5DDE6B824820}"/>
              </a:ext>
            </a:extLst>
          </p:cNvPr>
          <p:cNvSpPr>
            <a:spLocks noGrp="1"/>
          </p:cNvSpPr>
          <p:nvPr>
            <p:ph idx="1"/>
          </p:nvPr>
        </p:nvSpPr>
        <p:spPr>
          <a:xfrm>
            <a:off x="838200" y="1555873"/>
            <a:ext cx="10515600" cy="1873127"/>
          </a:xfrm>
        </p:spPr>
        <p:txBody>
          <a:bodyPr>
            <a:normAutofit lnSpcReduction="10000"/>
          </a:bodyPr>
          <a:lstStyle/>
          <a:p>
            <a:r>
              <a:rPr lang="en-GB" dirty="0"/>
              <a:t>Approximately 80% of ‘rare’ diseases have a genetic component  </a:t>
            </a:r>
          </a:p>
          <a:p>
            <a:r>
              <a:rPr lang="en-GB" dirty="0"/>
              <a:t>Genetic testing is routinely used to try and diagnosis rare diseases </a:t>
            </a:r>
          </a:p>
          <a:p>
            <a:r>
              <a:rPr lang="en-GB" dirty="0"/>
              <a:t>Synonymous variants are often overlooked compared to variants with obvious consequences on protein production</a:t>
            </a:r>
          </a:p>
          <a:p>
            <a:pPr marL="0" indent="0">
              <a:buNone/>
            </a:pPr>
            <a:endParaRPr lang="en-GB" dirty="0"/>
          </a:p>
        </p:txBody>
      </p:sp>
      <p:pic>
        <p:nvPicPr>
          <p:cNvPr id="10" name="Picture 9" descr="A screenshot of a computer&#10;&#10;Description automatically generated with low confidence">
            <a:extLst>
              <a:ext uri="{FF2B5EF4-FFF2-40B4-BE49-F238E27FC236}">
                <a16:creationId xmlns:a16="http://schemas.microsoft.com/office/drawing/2014/main" id="{5F01F39E-9C88-F180-4BEA-4FDB5CF1F24A}"/>
              </a:ext>
            </a:extLst>
          </p:cNvPr>
          <p:cNvPicPr>
            <a:picLocks noChangeAspect="1"/>
          </p:cNvPicPr>
          <p:nvPr/>
        </p:nvPicPr>
        <p:blipFill rotWithShape="1">
          <a:blip r:embed="rId3"/>
          <a:srcRect l="22279" t="8571" r="20556" b="73767"/>
          <a:stretch/>
        </p:blipFill>
        <p:spPr>
          <a:xfrm>
            <a:off x="3874477" y="3815693"/>
            <a:ext cx="4443046" cy="1080233"/>
          </a:xfrm>
          <a:prstGeom prst="rect">
            <a:avLst/>
          </a:prstGeom>
        </p:spPr>
      </p:pic>
      <p:pic>
        <p:nvPicPr>
          <p:cNvPr id="11" name="Picture 10" descr="A screenshot of a computer&#10;&#10;Description automatically generated with low confidence">
            <a:extLst>
              <a:ext uri="{FF2B5EF4-FFF2-40B4-BE49-F238E27FC236}">
                <a16:creationId xmlns:a16="http://schemas.microsoft.com/office/drawing/2014/main" id="{C5055C5A-6CC4-40EE-6548-8804997D0817}"/>
              </a:ext>
            </a:extLst>
          </p:cNvPr>
          <p:cNvPicPr>
            <a:picLocks noChangeAspect="1"/>
          </p:cNvPicPr>
          <p:nvPr/>
        </p:nvPicPr>
        <p:blipFill rotWithShape="1">
          <a:blip r:embed="rId3"/>
          <a:srcRect l="22279" t="29478" r="20556" b="50589"/>
          <a:stretch/>
        </p:blipFill>
        <p:spPr>
          <a:xfrm>
            <a:off x="0" y="5370544"/>
            <a:ext cx="4443046" cy="1219200"/>
          </a:xfrm>
          <a:prstGeom prst="rect">
            <a:avLst/>
          </a:prstGeom>
        </p:spPr>
      </p:pic>
      <p:pic>
        <p:nvPicPr>
          <p:cNvPr id="12" name="Picture 11" descr="A screenshot of a computer&#10;&#10;Description automatically generated with low confidence">
            <a:extLst>
              <a:ext uri="{FF2B5EF4-FFF2-40B4-BE49-F238E27FC236}">
                <a16:creationId xmlns:a16="http://schemas.microsoft.com/office/drawing/2014/main" id="{D4508436-724C-D56D-98EB-2256F3A011C3}"/>
              </a:ext>
            </a:extLst>
          </p:cNvPr>
          <p:cNvPicPr>
            <a:picLocks noChangeAspect="1"/>
          </p:cNvPicPr>
          <p:nvPr/>
        </p:nvPicPr>
        <p:blipFill rotWithShape="1">
          <a:blip r:embed="rId3"/>
          <a:srcRect l="37363" t="48717" r="19801" b="31233"/>
          <a:stretch/>
        </p:blipFill>
        <p:spPr>
          <a:xfrm>
            <a:off x="4935415" y="5363462"/>
            <a:ext cx="3329355" cy="1226282"/>
          </a:xfrm>
          <a:prstGeom prst="rect">
            <a:avLst/>
          </a:prstGeom>
        </p:spPr>
      </p:pic>
      <p:pic>
        <p:nvPicPr>
          <p:cNvPr id="13" name="Picture 12" descr="A screenshot of a computer&#10;&#10;Description automatically generated with low confidence">
            <a:extLst>
              <a:ext uri="{FF2B5EF4-FFF2-40B4-BE49-F238E27FC236}">
                <a16:creationId xmlns:a16="http://schemas.microsoft.com/office/drawing/2014/main" id="{12EC4330-7EB2-CBC4-F393-BA50C703B27B}"/>
              </a:ext>
            </a:extLst>
          </p:cNvPr>
          <p:cNvPicPr>
            <a:picLocks noChangeAspect="1"/>
          </p:cNvPicPr>
          <p:nvPr/>
        </p:nvPicPr>
        <p:blipFill rotWithShape="1">
          <a:blip r:embed="rId3"/>
          <a:srcRect l="37363" t="71391" r="19801" b="8559"/>
          <a:stretch/>
        </p:blipFill>
        <p:spPr>
          <a:xfrm>
            <a:off x="8428891" y="5370544"/>
            <a:ext cx="3329355" cy="1226283"/>
          </a:xfrm>
          <a:prstGeom prst="rect">
            <a:avLst/>
          </a:prstGeom>
        </p:spPr>
      </p:pic>
    </p:spTree>
    <p:extLst>
      <p:ext uri="{BB962C8B-B14F-4D97-AF65-F5344CB8AC3E}">
        <p14:creationId xmlns:p14="http://schemas.microsoft.com/office/powerpoint/2010/main" val="3727825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3872A-5FC1-3544-570A-06E6382669C1}"/>
              </a:ext>
            </a:extLst>
          </p:cNvPr>
          <p:cNvSpPr>
            <a:spLocks noGrp="1"/>
          </p:cNvSpPr>
          <p:nvPr>
            <p:ph type="title"/>
          </p:nvPr>
        </p:nvSpPr>
        <p:spPr>
          <a:xfrm>
            <a:off x="838199" y="365125"/>
            <a:ext cx="10453383" cy="1325563"/>
          </a:xfrm>
        </p:spPr>
        <p:txBody>
          <a:bodyPr/>
          <a:lstStyle/>
          <a:p>
            <a:r>
              <a:rPr lang="en-GB" dirty="0" err="1"/>
              <a:t>ClinVar</a:t>
            </a:r>
            <a:r>
              <a:rPr lang="en-GB" dirty="0"/>
              <a:t> is A Database of Variants and Their Relationship to Human Disease</a:t>
            </a:r>
          </a:p>
        </p:txBody>
      </p:sp>
      <p:sp>
        <p:nvSpPr>
          <p:cNvPr id="3" name="Content Placeholder 2">
            <a:extLst>
              <a:ext uri="{FF2B5EF4-FFF2-40B4-BE49-F238E27FC236}">
                <a16:creationId xmlns:a16="http://schemas.microsoft.com/office/drawing/2014/main" id="{EFD95B4B-ECBA-D159-457D-5DDE6B824820}"/>
              </a:ext>
            </a:extLst>
          </p:cNvPr>
          <p:cNvSpPr>
            <a:spLocks noGrp="1"/>
          </p:cNvSpPr>
          <p:nvPr>
            <p:ph idx="1"/>
          </p:nvPr>
        </p:nvSpPr>
        <p:spPr>
          <a:xfrm>
            <a:off x="387990" y="2285161"/>
            <a:ext cx="11353800" cy="3924666"/>
          </a:xfrm>
        </p:spPr>
        <p:txBody>
          <a:bodyPr>
            <a:normAutofit/>
          </a:bodyPr>
          <a:lstStyle/>
          <a:p>
            <a:r>
              <a:rPr lang="en-GB" dirty="0"/>
              <a:t>Variants are classified into one of 5 categories based on clinical significance</a:t>
            </a:r>
          </a:p>
          <a:p>
            <a:pPr marL="1485900" lvl="2" indent="-571500">
              <a:buFont typeface="+mj-lt"/>
              <a:buAutoNum type="romanUcPeriod"/>
            </a:pPr>
            <a:r>
              <a:rPr lang="en-GB" sz="2600" dirty="0"/>
              <a:t>Benign</a:t>
            </a:r>
          </a:p>
          <a:p>
            <a:pPr marL="1485900" lvl="2" indent="-571500">
              <a:buFont typeface="+mj-lt"/>
              <a:buAutoNum type="romanUcPeriod"/>
            </a:pPr>
            <a:r>
              <a:rPr lang="en-GB" sz="2600" dirty="0"/>
              <a:t> Likely Benign</a:t>
            </a:r>
          </a:p>
          <a:p>
            <a:pPr marL="1485900" lvl="2" indent="-571500">
              <a:buFont typeface="+mj-lt"/>
              <a:buAutoNum type="romanUcPeriod"/>
            </a:pPr>
            <a:r>
              <a:rPr lang="en-GB" sz="2600" b="1" dirty="0"/>
              <a:t>Variant of Uncertain Significance (</a:t>
            </a:r>
            <a:r>
              <a:rPr lang="en-GB" sz="2600" b="1" dirty="0" err="1"/>
              <a:t>VUS</a:t>
            </a:r>
            <a:r>
              <a:rPr lang="en-GB" sz="2600" b="1" dirty="0"/>
              <a:t>)</a:t>
            </a:r>
            <a:endParaRPr lang="en-GB" sz="2600" dirty="0"/>
          </a:p>
          <a:p>
            <a:pPr marL="1485900" lvl="2" indent="-571500">
              <a:buFont typeface="+mj-lt"/>
              <a:buAutoNum type="romanUcPeriod"/>
            </a:pPr>
            <a:r>
              <a:rPr lang="en-GB" sz="2600" dirty="0"/>
              <a:t>Likely Pathogenic</a:t>
            </a:r>
          </a:p>
          <a:p>
            <a:pPr marL="1485900" lvl="2" indent="-571500">
              <a:buFont typeface="+mj-lt"/>
              <a:buAutoNum type="romanUcPeriod"/>
            </a:pPr>
            <a:r>
              <a:rPr lang="en-GB" sz="2600" dirty="0"/>
              <a:t> Pathogenic</a:t>
            </a:r>
          </a:p>
          <a:p>
            <a:pPr marL="0" indent="0">
              <a:buNone/>
            </a:pPr>
            <a:endParaRPr lang="en-GB" dirty="0"/>
          </a:p>
        </p:txBody>
      </p:sp>
    </p:spTree>
    <p:extLst>
      <p:ext uri="{BB962C8B-B14F-4D97-AF65-F5344CB8AC3E}">
        <p14:creationId xmlns:p14="http://schemas.microsoft.com/office/powerpoint/2010/main" val="3986210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3872A-5FC1-3544-570A-06E6382669C1}"/>
              </a:ext>
            </a:extLst>
          </p:cNvPr>
          <p:cNvSpPr>
            <a:spLocks noGrp="1"/>
          </p:cNvSpPr>
          <p:nvPr>
            <p:ph type="title"/>
          </p:nvPr>
        </p:nvSpPr>
        <p:spPr>
          <a:xfrm>
            <a:off x="838199" y="365125"/>
            <a:ext cx="11028219" cy="1325563"/>
          </a:xfrm>
        </p:spPr>
        <p:txBody>
          <a:bodyPr/>
          <a:lstStyle/>
          <a:p>
            <a:r>
              <a:rPr lang="en-GB" dirty="0"/>
              <a:t>Evidence Sources for C</a:t>
            </a:r>
            <a:r>
              <a:rPr lang="en-GB" sz="4400" dirty="0"/>
              <a:t>linical </a:t>
            </a:r>
            <a:r>
              <a:rPr lang="en-GB" dirty="0"/>
              <a:t>S</a:t>
            </a:r>
            <a:r>
              <a:rPr lang="en-GB" sz="4400" dirty="0"/>
              <a:t>ignificance Classification</a:t>
            </a:r>
            <a:endParaRPr lang="en-GB" dirty="0"/>
          </a:p>
        </p:txBody>
      </p:sp>
      <p:grpSp>
        <p:nvGrpSpPr>
          <p:cNvPr id="6" name="Group 5">
            <a:extLst>
              <a:ext uri="{FF2B5EF4-FFF2-40B4-BE49-F238E27FC236}">
                <a16:creationId xmlns:a16="http://schemas.microsoft.com/office/drawing/2014/main" id="{B11A9E63-D907-DF2E-AA73-AEE58633C6EF}"/>
              </a:ext>
            </a:extLst>
          </p:cNvPr>
          <p:cNvGrpSpPr/>
          <p:nvPr/>
        </p:nvGrpSpPr>
        <p:grpSpPr>
          <a:xfrm>
            <a:off x="1992336" y="1603400"/>
            <a:ext cx="8207327" cy="4979301"/>
            <a:chOff x="1992336" y="1878699"/>
            <a:chExt cx="8207327" cy="4979301"/>
          </a:xfrm>
        </p:grpSpPr>
        <p:pic>
          <p:nvPicPr>
            <p:cNvPr id="4" name="Picture 3" descr="A picture containing text, screenshot, design&#10;&#10;Description automatically generated">
              <a:extLst>
                <a:ext uri="{FF2B5EF4-FFF2-40B4-BE49-F238E27FC236}">
                  <a16:creationId xmlns:a16="http://schemas.microsoft.com/office/drawing/2014/main" id="{97256925-E02F-0E0B-C6C4-58230D94C28E}"/>
                </a:ext>
              </a:extLst>
            </p:cNvPr>
            <p:cNvPicPr>
              <a:picLocks noChangeAspect="1"/>
            </p:cNvPicPr>
            <p:nvPr/>
          </p:nvPicPr>
          <p:blipFill rotWithShape="1">
            <a:blip r:embed="rId3"/>
            <a:srcRect l="6074" t="32075" r="5600" b="14823"/>
            <a:stretch/>
          </p:blipFill>
          <p:spPr>
            <a:xfrm>
              <a:off x="1992336" y="2926080"/>
              <a:ext cx="8207327" cy="3931920"/>
            </a:xfrm>
            <a:prstGeom prst="rect">
              <a:avLst/>
            </a:prstGeom>
          </p:spPr>
        </p:pic>
        <p:pic>
          <p:nvPicPr>
            <p:cNvPr id="5" name="Picture 4" descr="A picture containing text, screenshot, design&#10;&#10;Description automatically generated">
              <a:extLst>
                <a:ext uri="{FF2B5EF4-FFF2-40B4-BE49-F238E27FC236}">
                  <a16:creationId xmlns:a16="http://schemas.microsoft.com/office/drawing/2014/main" id="{22487651-0951-64F4-0602-DF47B192B015}"/>
                </a:ext>
              </a:extLst>
            </p:cNvPr>
            <p:cNvPicPr>
              <a:picLocks noChangeAspect="1"/>
            </p:cNvPicPr>
            <p:nvPr/>
          </p:nvPicPr>
          <p:blipFill rotWithShape="1">
            <a:blip r:embed="rId3"/>
            <a:srcRect l="35677" t="13402" r="34952" b="72453"/>
            <a:stretch/>
          </p:blipFill>
          <p:spPr>
            <a:xfrm>
              <a:off x="4731432" y="1878699"/>
              <a:ext cx="2729133" cy="1047381"/>
            </a:xfrm>
            <a:prstGeom prst="rect">
              <a:avLst/>
            </a:prstGeom>
          </p:spPr>
        </p:pic>
      </p:grpSp>
    </p:spTree>
    <p:extLst>
      <p:ext uri="{BB962C8B-B14F-4D97-AF65-F5344CB8AC3E}">
        <p14:creationId xmlns:p14="http://schemas.microsoft.com/office/powerpoint/2010/main" val="258826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3872A-5FC1-3544-570A-06E6382669C1}"/>
              </a:ext>
            </a:extLst>
          </p:cNvPr>
          <p:cNvSpPr>
            <a:spLocks noGrp="1"/>
          </p:cNvSpPr>
          <p:nvPr>
            <p:ph type="title"/>
          </p:nvPr>
        </p:nvSpPr>
        <p:spPr>
          <a:xfrm>
            <a:off x="719666" y="179223"/>
            <a:ext cx="10453383" cy="1325563"/>
          </a:xfrm>
        </p:spPr>
        <p:txBody>
          <a:bodyPr/>
          <a:lstStyle/>
          <a:p>
            <a:r>
              <a:rPr lang="en-GB" dirty="0"/>
              <a:t>The Five </a:t>
            </a:r>
            <a:r>
              <a:rPr lang="en-GB" dirty="0" err="1"/>
              <a:t>ClinVar</a:t>
            </a:r>
            <a:r>
              <a:rPr lang="en-GB" dirty="0"/>
              <a:t> Variant Classifications </a:t>
            </a:r>
          </a:p>
        </p:txBody>
      </p:sp>
      <p:pic>
        <p:nvPicPr>
          <p:cNvPr id="8" name="Picture 7">
            <a:extLst>
              <a:ext uri="{FF2B5EF4-FFF2-40B4-BE49-F238E27FC236}">
                <a16:creationId xmlns:a16="http://schemas.microsoft.com/office/drawing/2014/main" id="{77920E80-005B-B13A-7C73-C5787523DFB6}"/>
              </a:ext>
            </a:extLst>
          </p:cNvPr>
          <p:cNvPicPr>
            <a:picLocks noChangeAspect="1"/>
          </p:cNvPicPr>
          <p:nvPr/>
        </p:nvPicPr>
        <p:blipFill rotWithShape="1">
          <a:blip r:embed="rId3"/>
          <a:srcRect l="16730" t="9814" r="20550" b="7064"/>
          <a:stretch/>
        </p:blipFill>
        <p:spPr>
          <a:xfrm>
            <a:off x="2084677" y="1504786"/>
            <a:ext cx="7723359" cy="5218791"/>
          </a:xfrm>
          <a:prstGeom prst="rect">
            <a:avLst/>
          </a:prstGeom>
        </p:spPr>
      </p:pic>
      <p:sp>
        <p:nvSpPr>
          <p:cNvPr id="12" name="TextBox 11">
            <a:extLst>
              <a:ext uri="{FF2B5EF4-FFF2-40B4-BE49-F238E27FC236}">
                <a16:creationId xmlns:a16="http://schemas.microsoft.com/office/drawing/2014/main" id="{6ADB2316-CA4B-EDF0-7F25-591D144D5FE7}"/>
              </a:ext>
            </a:extLst>
          </p:cNvPr>
          <p:cNvSpPr txBox="1"/>
          <p:nvPr/>
        </p:nvSpPr>
        <p:spPr>
          <a:xfrm>
            <a:off x="399678" y="2458114"/>
            <a:ext cx="1462260" cy="369332"/>
          </a:xfrm>
          <a:prstGeom prst="rect">
            <a:avLst/>
          </a:prstGeom>
          <a:noFill/>
        </p:spPr>
        <p:txBody>
          <a:bodyPr wrap="none" rtlCol="0">
            <a:spAutoFit/>
          </a:bodyPr>
          <a:lstStyle/>
          <a:p>
            <a:r>
              <a:rPr lang="en-GB" i="1" dirty="0"/>
              <a:t>n = 2,179,119</a:t>
            </a:r>
          </a:p>
        </p:txBody>
      </p:sp>
    </p:spTree>
    <p:extLst>
      <p:ext uri="{BB962C8B-B14F-4D97-AF65-F5344CB8AC3E}">
        <p14:creationId xmlns:p14="http://schemas.microsoft.com/office/powerpoint/2010/main" val="136831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0905-2EA4-C6D2-D850-61B81A927E7B}"/>
              </a:ext>
            </a:extLst>
          </p:cNvPr>
          <p:cNvSpPr>
            <a:spLocks noGrp="1"/>
          </p:cNvSpPr>
          <p:nvPr>
            <p:ph type="title"/>
          </p:nvPr>
        </p:nvSpPr>
        <p:spPr>
          <a:xfrm>
            <a:off x="838200" y="159180"/>
            <a:ext cx="10515600" cy="1325563"/>
          </a:xfrm>
        </p:spPr>
        <p:txBody>
          <a:bodyPr/>
          <a:lstStyle/>
          <a:p>
            <a:r>
              <a:rPr lang="en-GB" dirty="0" err="1"/>
              <a:t>VUSs</a:t>
            </a:r>
            <a:r>
              <a:rPr lang="en-GB" dirty="0"/>
              <a:t> Cause Patient Distress</a:t>
            </a:r>
          </a:p>
        </p:txBody>
      </p:sp>
      <p:sp>
        <p:nvSpPr>
          <p:cNvPr id="7" name="TextBox 6">
            <a:extLst>
              <a:ext uri="{FF2B5EF4-FFF2-40B4-BE49-F238E27FC236}">
                <a16:creationId xmlns:a16="http://schemas.microsoft.com/office/drawing/2014/main" id="{515E1668-7EE6-8724-1740-94ED47EBC3F8}"/>
              </a:ext>
            </a:extLst>
          </p:cNvPr>
          <p:cNvSpPr txBox="1"/>
          <p:nvPr/>
        </p:nvSpPr>
        <p:spPr>
          <a:xfrm>
            <a:off x="375523" y="6437210"/>
            <a:ext cx="11440953" cy="261610"/>
          </a:xfrm>
          <a:prstGeom prst="rect">
            <a:avLst/>
          </a:prstGeom>
          <a:noFill/>
        </p:spPr>
        <p:txBody>
          <a:bodyPr wrap="none" rtlCol="0">
            <a:spAutoFit/>
          </a:bodyPr>
          <a:lstStyle/>
          <a:p>
            <a:r>
              <a:rPr lang="en-GB" sz="1100" b="0" i="0" u="none" strike="noStrike" dirty="0">
                <a:solidFill>
                  <a:srgbClr val="333333"/>
                </a:solidFill>
                <a:effectLst/>
                <a:latin typeface="-apple-system"/>
              </a:rPr>
              <a:t>Clift, K., Macklin, S., Halverson, C. </a:t>
            </a:r>
            <a:r>
              <a:rPr lang="en-GB" sz="1100" b="0" i="1" u="none" strike="noStrike" dirty="0">
                <a:solidFill>
                  <a:srgbClr val="333333"/>
                </a:solidFill>
                <a:effectLst/>
                <a:latin typeface="-apple-system"/>
              </a:rPr>
              <a:t>et al.</a:t>
            </a:r>
            <a:r>
              <a:rPr lang="en-GB" sz="1100" b="0" i="0" u="none" strike="noStrike" dirty="0">
                <a:solidFill>
                  <a:srgbClr val="333333"/>
                </a:solidFill>
                <a:effectLst/>
                <a:latin typeface="-apple-system"/>
              </a:rPr>
              <a:t> Patients’ views on variants of uncertain significance across indications. </a:t>
            </a:r>
            <a:r>
              <a:rPr lang="en-GB" sz="1100" b="0" i="1" u="none" strike="noStrike" dirty="0">
                <a:solidFill>
                  <a:srgbClr val="333333"/>
                </a:solidFill>
                <a:effectLst/>
                <a:latin typeface="-apple-system"/>
              </a:rPr>
              <a:t>J Community Genet</a:t>
            </a:r>
            <a:r>
              <a:rPr lang="en-GB" sz="1100" b="0" i="0" u="none" strike="noStrike" dirty="0">
                <a:solidFill>
                  <a:srgbClr val="333333"/>
                </a:solidFill>
                <a:effectLst/>
                <a:latin typeface="-apple-system"/>
              </a:rPr>
              <a:t> </a:t>
            </a:r>
            <a:r>
              <a:rPr lang="en-GB" sz="1100" b="1" i="0" u="none" strike="noStrike" dirty="0">
                <a:solidFill>
                  <a:srgbClr val="333333"/>
                </a:solidFill>
                <a:effectLst/>
                <a:latin typeface="-apple-system"/>
              </a:rPr>
              <a:t>11</a:t>
            </a:r>
            <a:r>
              <a:rPr lang="en-GB" sz="1100" b="0" i="0" u="none" strike="noStrike" dirty="0">
                <a:solidFill>
                  <a:srgbClr val="333333"/>
                </a:solidFill>
                <a:effectLst/>
                <a:latin typeface="-apple-system"/>
              </a:rPr>
              <a:t>, 139–145 (2020). https://</a:t>
            </a:r>
            <a:r>
              <a:rPr lang="en-GB" sz="1100" b="0" i="0" u="none" strike="noStrike" dirty="0" err="1">
                <a:solidFill>
                  <a:srgbClr val="333333"/>
                </a:solidFill>
                <a:effectLst/>
                <a:latin typeface="-apple-system"/>
              </a:rPr>
              <a:t>doi.org</a:t>
            </a:r>
            <a:r>
              <a:rPr lang="en-GB" sz="1100" b="0" i="0" u="none" strike="noStrike" dirty="0">
                <a:solidFill>
                  <a:srgbClr val="333333"/>
                </a:solidFill>
                <a:effectLst/>
                <a:latin typeface="-apple-system"/>
              </a:rPr>
              <a:t>/10.1007/</a:t>
            </a:r>
            <a:r>
              <a:rPr lang="en-GB" sz="1100" b="0" i="0" u="none" strike="noStrike" dirty="0" err="1">
                <a:solidFill>
                  <a:srgbClr val="333333"/>
                </a:solidFill>
                <a:effectLst/>
                <a:latin typeface="-apple-system"/>
              </a:rPr>
              <a:t>s12687</a:t>
            </a:r>
            <a:r>
              <a:rPr lang="en-GB" sz="1100" b="0" i="0" u="none" strike="noStrike" dirty="0">
                <a:solidFill>
                  <a:srgbClr val="333333"/>
                </a:solidFill>
                <a:effectLst/>
                <a:latin typeface="-apple-system"/>
              </a:rPr>
              <a:t>-019-00434-7</a:t>
            </a:r>
            <a:endParaRPr lang="en-GB" sz="1100" dirty="0"/>
          </a:p>
        </p:txBody>
      </p:sp>
      <p:pic>
        <p:nvPicPr>
          <p:cNvPr id="12" name="Picture 11">
            <a:extLst>
              <a:ext uri="{FF2B5EF4-FFF2-40B4-BE49-F238E27FC236}">
                <a16:creationId xmlns:a16="http://schemas.microsoft.com/office/drawing/2014/main" id="{977E59F3-05FD-2C9E-7E2D-44E40E7A3702}"/>
              </a:ext>
            </a:extLst>
          </p:cNvPr>
          <p:cNvPicPr>
            <a:picLocks noChangeAspect="1"/>
          </p:cNvPicPr>
          <p:nvPr/>
        </p:nvPicPr>
        <p:blipFill rotWithShape="1">
          <a:blip r:embed="rId3"/>
          <a:srcRect l="39542" t="2803" r="40917" b="90447"/>
          <a:stretch/>
        </p:blipFill>
        <p:spPr>
          <a:xfrm>
            <a:off x="4334706" y="5755015"/>
            <a:ext cx="2014538" cy="314326"/>
          </a:xfrm>
          <a:prstGeom prst="rect">
            <a:avLst/>
          </a:prstGeom>
        </p:spPr>
      </p:pic>
      <p:sp>
        <p:nvSpPr>
          <p:cNvPr id="14" name="Rectangle 13">
            <a:extLst>
              <a:ext uri="{FF2B5EF4-FFF2-40B4-BE49-F238E27FC236}">
                <a16:creationId xmlns:a16="http://schemas.microsoft.com/office/drawing/2014/main" id="{CB5FFBAB-210A-D080-21A2-50A80F151969}"/>
              </a:ext>
            </a:extLst>
          </p:cNvPr>
          <p:cNvSpPr/>
          <p:nvPr/>
        </p:nvSpPr>
        <p:spPr>
          <a:xfrm>
            <a:off x="1585211" y="3418238"/>
            <a:ext cx="451555" cy="23142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2AAF738C-964B-713A-1FB5-C1A4CBC26107}"/>
              </a:ext>
            </a:extLst>
          </p:cNvPr>
          <p:cNvSpPr txBox="1"/>
          <p:nvPr/>
        </p:nvSpPr>
        <p:spPr>
          <a:xfrm>
            <a:off x="1585211" y="2986162"/>
            <a:ext cx="981307" cy="276999"/>
          </a:xfrm>
          <a:prstGeom prst="rect">
            <a:avLst/>
          </a:prstGeom>
          <a:noFill/>
        </p:spPr>
        <p:txBody>
          <a:bodyPr wrap="square" rtlCol="0">
            <a:spAutoFit/>
          </a:bodyPr>
          <a:lstStyle/>
          <a:p>
            <a:r>
              <a:rPr lang="en-GB" sz="1200" dirty="0"/>
              <a:t>/recall</a:t>
            </a:r>
          </a:p>
        </p:txBody>
      </p:sp>
      <p:sp>
        <p:nvSpPr>
          <p:cNvPr id="20" name="Rectangle 19">
            <a:extLst>
              <a:ext uri="{FF2B5EF4-FFF2-40B4-BE49-F238E27FC236}">
                <a16:creationId xmlns:a16="http://schemas.microsoft.com/office/drawing/2014/main" id="{57B1CD48-DD63-8169-2997-0C6E8E522051}"/>
              </a:ext>
            </a:extLst>
          </p:cNvPr>
          <p:cNvSpPr/>
          <p:nvPr/>
        </p:nvSpPr>
        <p:spPr>
          <a:xfrm>
            <a:off x="2204821" y="3533949"/>
            <a:ext cx="451555" cy="23142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6" name="Group 25">
            <a:extLst>
              <a:ext uri="{FF2B5EF4-FFF2-40B4-BE49-F238E27FC236}">
                <a16:creationId xmlns:a16="http://schemas.microsoft.com/office/drawing/2014/main" id="{C089395F-3885-FA26-6AED-30D696E4FB6F}"/>
              </a:ext>
            </a:extLst>
          </p:cNvPr>
          <p:cNvGrpSpPr/>
          <p:nvPr/>
        </p:nvGrpSpPr>
        <p:grpSpPr>
          <a:xfrm>
            <a:off x="484801" y="2202265"/>
            <a:ext cx="10499906" cy="3082153"/>
            <a:chOff x="484801" y="2202265"/>
            <a:chExt cx="10499906" cy="3082153"/>
          </a:xfrm>
        </p:grpSpPr>
        <p:grpSp>
          <p:nvGrpSpPr>
            <p:cNvPr id="19" name="Group 18">
              <a:extLst>
                <a:ext uri="{FF2B5EF4-FFF2-40B4-BE49-F238E27FC236}">
                  <a16:creationId xmlns:a16="http://schemas.microsoft.com/office/drawing/2014/main" id="{B2AF2E79-ECC1-0178-97C0-1AB8F669C972}"/>
                </a:ext>
              </a:extLst>
            </p:cNvPr>
            <p:cNvGrpSpPr/>
            <p:nvPr/>
          </p:nvGrpSpPr>
          <p:grpSpPr>
            <a:xfrm>
              <a:off x="484801" y="2202265"/>
              <a:ext cx="10499906" cy="3082153"/>
              <a:chOff x="2066949" y="3091963"/>
              <a:chExt cx="10499906" cy="3082153"/>
            </a:xfrm>
          </p:grpSpPr>
          <p:pic>
            <p:nvPicPr>
              <p:cNvPr id="9" name="Picture 8">
                <a:extLst>
                  <a:ext uri="{FF2B5EF4-FFF2-40B4-BE49-F238E27FC236}">
                    <a16:creationId xmlns:a16="http://schemas.microsoft.com/office/drawing/2014/main" id="{67D6133A-E487-1308-42C1-0DE09AE23420}"/>
                  </a:ext>
                </a:extLst>
              </p:cNvPr>
              <p:cNvPicPr>
                <a:picLocks noChangeAspect="1"/>
              </p:cNvPicPr>
              <p:nvPr/>
            </p:nvPicPr>
            <p:blipFill rotWithShape="1">
              <a:blip r:embed="rId4"/>
              <a:srcRect l="1056" t="32299" r="1792" b="1509"/>
              <a:stretch/>
            </p:blipFill>
            <p:spPr>
              <a:xfrm>
                <a:off x="2550877" y="3091963"/>
                <a:ext cx="10015978" cy="3082153"/>
              </a:xfrm>
              <a:prstGeom prst="rect">
                <a:avLst/>
              </a:prstGeom>
            </p:spPr>
          </p:pic>
          <p:sp>
            <p:nvSpPr>
              <p:cNvPr id="18" name="Rectangle 17">
                <a:extLst>
                  <a:ext uri="{FF2B5EF4-FFF2-40B4-BE49-F238E27FC236}">
                    <a16:creationId xmlns:a16="http://schemas.microsoft.com/office/drawing/2014/main" id="{0309D0B1-249B-E617-085A-59258AA25359}"/>
                  </a:ext>
                </a:extLst>
              </p:cNvPr>
              <p:cNvSpPr/>
              <p:nvPr/>
            </p:nvSpPr>
            <p:spPr>
              <a:xfrm>
                <a:off x="2066949" y="3680177"/>
                <a:ext cx="451555" cy="23142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3" name="TextBox 22">
              <a:extLst>
                <a:ext uri="{FF2B5EF4-FFF2-40B4-BE49-F238E27FC236}">
                  <a16:creationId xmlns:a16="http://schemas.microsoft.com/office/drawing/2014/main" id="{B9A0FDC2-154F-1C29-C15A-28C806D1E972}"/>
                </a:ext>
              </a:extLst>
            </p:cNvPr>
            <p:cNvSpPr txBox="1"/>
            <p:nvPr/>
          </p:nvSpPr>
          <p:spPr>
            <a:xfrm>
              <a:off x="2518997" y="3005933"/>
              <a:ext cx="219932" cy="276999"/>
            </a:xfrm>
            <a:prstGeom prst="rect">
              <a:avLst/>
            </a:prstGeom>
            <a:noFill/>
          </p:spPr>
          <p:txBody>
            <a:bodyPr wrap="none" rtlCol="0">
              <a:spAutoFit/>
            </a:bodyPr>
            <a:lstStyle/>
            <a:p>
              <a:r>
                <a:rPr lang="en-GB" sz="1200" dirty="0">
                  <a:solidFill>
                    <a:srgbClr val="595959"/>
                  </a:solidFill>
                </a:rPr>
                <a:t>l</a:t>
              </a:r>
            </a:p>
          </p:txBody>
        </p:sp>
      </p:grpSp>
      <p:sp>
        <p:nvSpPr>
          <p:cNvPr id="25" name="TextBox 24">
            <a:extLst>
              <a:ext uri="{FF2B5EF4-FFF2-40B4-BE49-F238E27FC236}">
                <a16:creationId xmlns:a16="http://schemas.microsoft.com/office/drawing/2014/main" id="{508F918D-094C-461D-8332-9A7251FC9B53}"/>
              </a:ext>
            </a:extLst>
          </p:cNvPr>
          <p:cNvSpPr txBox="1"/>
          <p:nvPr/>
        </p:nvSpPr>
        <p:spPr>
          <a:xfrm>
            <a:off x="2122817" y="4211835"/>
            <a:ext cx="599844" cy="261610"/>
          </a:xfrm>
          <a:prstGeom prst="rect">
            <a:avLst/>
          </a:prstGeom>
          <a:solidFill>
            <a:schemeClr val="bg1"/>
          </a:solidFill>
        </p:spPr>
        <p:txBody>
          <a:bodyPr wrap="none" rtlCol="0">
            <a:spAutoFit/>
          </a:bodyPr>
          <a:lstStyle/>
          <a:p>
            <a:r>
              <a:rPr lang="en-GB" sz="1100" dirty="0">
                <a:solidFill>
                  <a:srgbClr val="595959"/>
                </a:solidFill>
              </a:rPr>
              <a:t>anxiety</a:t>
            </a:r>
          </a:p>
        </p:txBody>
      </p:sp>
    </p:spTree>
    <p:extLst>
      <p:ext uri="{BB962C8B-B14F-4D97-AF65-F5344CB8AC3E}">
        <p14:creationId xmlns:p14="http://schemas.microsoft.com/office/powerpoint/2010/main" val="2202301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0905-2EA4-C6D2-D850-61B81A927E7B}"/>
              </a:ext>
            </a:extLst>
          </p:cNvPr>
          <p:cNvSpPr>
            <a:spLocks noGrp="1"/>
          </p:cNvSpPr>
          <p:nvPr>
            <p:ph type="title"/>
          </p:nvPr>
        </p:nvSpPr>
        <p:spPr/>
        <p:txBody>
          <a:bodyPr/>
          <a:lstStyle/>
          <a:p>
            <a:r>
              <a:rPr lang="en-GB" dirty="0"/>
              <a:t>Reclassifying </a:t>
            </a:r>
            <a:r>
              <a:rPr lang="en-GB" dirty="0" err="1"/>
              <a:t>VUSs</a:t>
            </a:r>
            <a:r>
              <a:rPr lang="en-GB" dirty="0"/>
              <a:t> May Improve Prospects for Rare Disease Diagnosis </a:t>
            </a:r>
          </a:p>
        </p:txBody>
      </p:sp>
      <p:sp>
        <p:nvSpPr>
          <p:cNvPr id="4" name="Content Placeholder 2">
            <a:extLst>
              <a:ext uri="{FF2B5EF4-FFF2-40B4-BE49-F238E27FC236}">
                <a16:creationId xmlns:a16="http://schemas.microsoft.com/office/drawing/2014/main" id="{2C532577-8A61-CAAD-19E5-EB577C35ABE1}"/>
              </a:ext>
            </a:extLst>
          </p:cNvPr>
          <p:cNvSpPr>
            <a:spLocks noGrp="1"/>
          </p:cNvSpPr>
          <p:nvPr>
            <p:ph idx="1"/>
          </p:nvPr>
        </p:nvSpPr>
        <p:spPr>
          <a:xfrm>
            <a:off x="532999" y="2182525"/>
            <a:ext cx="11126002" cy="3434504"/>
          </a:xfrm>
        </p:spPr>
        <p:txBody>
          <a:bodyPr>
            <a:normAutofit/>
          </a:bodyPr>
          <a:lstStyle/>
          <a:p>
            <a:r>
              <a:rPr lang="en-GB" dirty="0"/>
              <a:t>Resolving </a:t>
            </a:r>
            <a:r>
              <a:rPr lang="en-GB" dirty="0" err="1"/>
              <a:t>VUSs</a:t>
            </a:r>
            <a:r>
              <a:rPr lang="en-GB" dirty="0"/>
              <a:t> may hold information that can help diagnose rare diseases</a:t>
            </a:r>
          </a:p>
          <a:p>
            <a:r>
              <a:rPr lang="en-GB" b="0" i="0" u="none" strike="noStrike" dirty="0" err="1">
                <a:solidFill>
                  <a:srgbClr val="212121"/>
                </a:solidFill>
                <a:effectLst/>
                <a:latin typeface="BlinkMacSystemFont"/>
              </a:rPr>
              <a:t>VUSs</a:t>
            </a:r>
            <a:r>
              <a:rPr lang="en-GB" b="0" i="0" u="none" strike="noStrike" dirty="0">
                <a:solidFill>
                  <a:srgbClr val="212121"/>
                </a:solidFill>
                <a:effectLst/>
                <a:latin typeface="BlinkMacSystemFont"/>
              </a:rPr>
              <a:t> are more prevalent in non-European ancestry individuals</a:t>
            </a:r>
            <a:r>
              <a:rPr lang="en-GB" dirty="0">
                <a:solidFill>
                  <a:srgbClr val="212121"/>
                </a:solidFill>
                <a:latin typeface="BlinkMacSystemFont"/>
              </a:rPr>
              <a:t>, with consequences for health inequality</a:t>
            </a:r>
            <a:endParaRPr lang="en-GB" b="0" i="0" u="none" strike="noStrike" dirty="0">
              <a:solidFill>
                <a:srgbClr val="212121"/>
              </a:solidFill>
              <a:effectLst/>
              <a:latin typeface="BlinkMacSystemFont"/>
            </a:endParaRPr>
          </a:p>
        </p:txBody>
      </p:sp>
    </p:spTree>
    <p:extLst>
      <p:ext uri="{BB962C8B-B14F-4D97-AF65-F5344CB8AC3E}">
        <p14:creationId xmlns:p14="http://schemas.microsoft.com/office/powerpoint/2010/main" val="11260589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53255131-b129-4010-86e1-474bfd7e8076}" enabled="0" method="" siteId="{53255131-b129-4010-86e1-474bfd7e8076}" removed="1"/>
</clbl:labelList>
</file>

<file path=docProps/app.xml><?xml version="1.0" encoding="utf-8"?>
<Properties xmlns="http://schemas.openxmlformats.org/officeDocument/2006/extended-properties" xmlns:vt="http://schemas.openxmlformats.org/officeDocument/2006/docPropsVTypes">
  <TotalTime>19380</TotalTime>
  <Words>1820</Words>
  <Application>Microsoft Macintosh PowerPoint</Application>
  <PresentationFormat>Widescreen</PresentationFormat>
  <Paragraphs>286</Paragraphs>
  <Slides>28</Slides>
  <Notes>24</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28</vt:i4>
      </vt:variant>
    </vt:vector>
  </HeadingPairs>
  <TitlesOfParts>
    <vt:vector size="41" baseType="lpstr">
      <vt:lpstr>-apple-system</vt:lpstr>
      <vt:lpstr>Al Bayan Plain</vt:lpstr>
      <vt:lpstr>Arial</vt:lpstr>
      <vt:lpstr>BlinkMacSystemFont</vt:lpstr>
      <vt:lpstr>Calibri</vt:lpstr>
      <vt:lpstr>Calibri Light</vt:lpstr>
      <vt:lpstr>Consolas</vt:lpstr>
      <vt:lpstr>Google Sans</vt:lpstr>
      <vt:lpstr>Helvetica</vt:lpstr>
      <vt:lpstr>MuseoSans</vt:lpstr>
      <vt:lpstr>Söhne</vt:lpstr>
      <vt:lpstr>Source Sans Pro</vt:lpstr>
      <vt:lpstr>Office Theme</vt:lpstr>
      <vt:lpstr>PowerPoint Presentation</vt:lpstr>
      <vt:lpstr>Introduction</vt:lpstr>
      <vt:lpstr>How Did I End Up Here?</vt:lpstr>
      <vt:lpstr>Genetics Testing and Rare Diseases </vt:lpstr>
      <vt:lpstr>ClinVar is A Database of Variants and Their Relationship to Human Disease</vt:lpstr>
      <vt:lpstr>Evidence Sources for Clinical Significance Classification</vt:lpstr>
      <vt:lpstr>The Five ClinVar Variant Classifications </vt:lpstr>
      <vt:lpstr>VUSs Cause Patient Distress</vt:lpstr>
      <vt:lpstr>Reclassifying VUSs May Improve Prospects for Rare Disease Diagnosis </vt:lpstr>
      <vt:lpstr>Project Aim </vt:lpstr>
      <vt:lpstr>Overview of Research Questions </vt:lpstr>
      <vt:lpstr>The Sequence Read Archive </vt:lpstr>
      <vt:lpstr>PowerPoint Presentation</vt:lpstr>
      <vt:lpstr>The SRA Explosive Growth</vt:lpstr>
      <vt:lpstr>The Querying Problem</vt:lpstr>
      <vt:lpstr>Bifrost Enables Indexing of RNA-Seq Data </vt:lpstr>
      <vt:lpstr>Querying Bifrost Index </vt:lpstr>
      <vt:lpstr>Pipeline Workflow</vt:lpstr>
      <vt:lpstr>Pipeline Workflow</vt:lpstr>
      <vt:lpstr>Quantifying Transcript Expression Trinity</vt:lpstr>
      <vt:lpstr>Stretch Goals: Tissue Specific Effects </vt:lpstr>
      <vt:lpstr>Stretch Goals: Tissue Specific Effects </vt:lpstr>
      <vt:lpstr>Stretch Goals: Experimental Validation</vt:lpstr>
      <vt:lpstr>Houston, we have a problem...</vt:lpstr>
      <vt:lpstr>This approach is not practical for reclassifying VUS</vt:lpstr>
      <vt:lpstr>PowerPoint Presentation</vt:lpstr>
      <vt:lpstr>Conclusions </vt:lpstr>
      <vt:lpstr>Thanks!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Maruzani, Rugare</dc:creator>
  <cp:lastModifiedBy>Maruzani, Rugare</cp:lastModifiedBy>
  <cp:revision>2</cp:revision>
  <dcterms:created xsi:type="dcterms:W3CDTF">2023-06-07T19:24:22Z</dcterms:created>
  <dcterms:modified xsi:type="dcterms:W3CDTF">2024-01-19T14:23:15Z</dcterms:modified>
</cp:coreProperties>
</file>